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79" r:id="rId4"/>
    <p:sldId id="259" r:id="rId5"/>
    <p:sldId id="293" r:id="rId6"/>
    <p:sldId id="299" r:id="rId7"/>
    <p:sldId id="301" r:id="rId8"/>
    <p:sldId id="302" r:id="rId9"/>
    <p:sldId id="304" r:id="rId10"/>
    <p:sldId id="303" r:id="rId11"/>
    <p:sldId id="295" r:id="rId12"/>
    <p:sldId id="298" r:id="rId13"/>
    <p:sldId id="297" r:id="rId14"/>
    <p:sldId id="296" r:id="rId15"/>
    <p:sldId id="287" r:id="rId16"/>
    <p:sldId id="292" r:id="rId17"/>
    <p:sldId id="290" r:id="rId18"/>
    <p:sldId id="260" r:id="rId19"/>
    <p:sldId id="261" r:id="rId20"/>
    <p:sldId id="271" r:id="rId21"/>
    <p:sldId id="272" r:id="rId22"/>
    <p:sldId id="270" r:id="rId23"/>
    <p:sldId id="282" r:id="rId24"/>
    <p:sldId id="281" r:id="rId25"/>
    <p:sldId id="284" r:id="rId26"/>
    <p:sldId id="286" r:id="rId27"/>
    <p:sldId id="262" r:id="rId28"/>
    <p:sldId id="269" r:id="rId29"/>
    <p:sldId id="265" r:id="rId30"/>
    <p:sldId id="263" r:id="rId31"/>
    <p:sldId id="266" r:id="rId32"/>
    <p:sldId id="267" r:id="rId33"/>
    <p:sldId id="268" r:id="rId34"/>
    <p:sldId id="275" r:id="rId35"/>
    <p:sldId id="276" r:id="rId36"/>
    <p:sldId id="291" r:id="rId37"/>
    <p:sldId id="285" r:id="rId38"/>
    <p:sldId id="3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EB"/>
    <a:srgbClr val="F5BE9D"/>
    <a:srgbClr val="F7A1E9"/>
    <a:srgbClr val="EB15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1AB76-7E73-B737-E8C5-A83C5B7F4254}" v="166" dt="2021-07-01T23:15:57.713"/>
    <p1510:client id="{074B8113-8DEF-AE45-CE22-282C350FEBFB}" v="57" dt="2021-07-01T21:27:59.131"/>
    <p1510:client id="{3F216CFC-24F4-41CD-2433-6F6672E4EAB9}" v="735" dt="2021-07-01T03:45:40.913"/>
    <p1510:client id="{49A51F83-53DB-17E3-8FB1-CE9ED1552966}" v="1072" dt="2021-07-01T16:42:21.600"/>
    <p1510:client id="{5832D753-7A9A-17BA-EE4C-4904DA0ABB4B}" v="228" dt="2021-07-01T21:28:11.649"/>
    <p1510:client id="{5C0893B9-DBAD-6D00-A336-277B54E25549}" v="657" dt="2021-07-02T02:08:03.190"/>
    <p1510:client id="{6D89634D-86DD-4FF6-D083-4730B11FC5C4}" v="14" dt="2021-07-01T00:59:33.967"/>
    <p1510:client id="{6E5B27E8-CAA8-4DC3-8968-6B324B3589C5}" v="1443" dt="2021-07-01T18:52:16.539"/>
    <p1510:client id="{71EF0BD7-0E7E-5668-0B41-FC9FAE308F7B}" v="85" dt="2021-07-01T16:47:43.763"/>
    <p1510:client id="{823CE1D9-ADA2-DFB8-3F9C-BA60E6A8CAC1}" v="113" dt="2021-07-01T21:37:23.803"/>
    <p1510:client id="{8937D6B5-8B01-0288-C6E8-898DC551AEF5}" v="30" dt="2021-07-01T15:00:49.127"/>
    <p1510:client id="{8D264428-49D7-B84A-928F-8F6E1CE4A666}" v="1" dt="2021-07-01T23:36:11.553"/>
    <p1510:client id="{A9451640-1D16-A071-17DA-CAB35CC2F256}" v="5" dt="2021-07-02T01:23:37.788"/>
    <p1510:client id="{BF8001E6-5B9E-775F-77EE-737C5D4C741D}" v="850" dt="2021-07-02T02:07:18.147"/>
    <p1510:client id="{C7AA176E-848B-FE65-A5A2-1EBE90B437DA}" v="57" dt="2021-07-01T22:47:42.280"/>
    <p1510:client id="{ECCAD214-EBAB-D75D-A7DE-BB9B84687CBB}" v="1939" dt="2021-07-01T03:58:03.738"/>
    <p1510:client id="{F6D1AEC7-1173-76B3-811C-CF3AB6365AF6}" v="752" dt="2021-07-02T00:55:29.689"/>
    <p1510:client id="{FC23797B-6E84-4D2E-2BC7-5563ADBF1A02}" v="516" dt="2021-07-02T00:39:42.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7D856-6168-4A19-B138-C7090C452ED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AB991D5-7FE9-42BF-9972-C425E7CD87D8}">
      <dgm:prSet/>
      <dgm:spPr/>
      <dgm:t>
        <a:bodyPr/>
        <a:lstStyle/>
        <a:p>
          <a:r>
            <a:rPr lang="en-US"/>
            <a:t>Run a consistent feature and profitable business</a:t>
          </a:r>
        </a:p>
      </dgm:t>
    </dgm:pt>
    <dgm:pt modelId="{D69D4139-B6CB-4879-AB3D-377AA5E45E66}" type="parTrans" cxnId="{A78759EB-08CA-45A4-BBB1-C4FC4EE291C9}">
      <dgm:prSet/>
      <dgm:spPr/>
      <dgm:t>
        <a:bodyPr/>
        <a:lstStyle/>
        <a:p>
          <a:endParaRPr lang="en-US"/>
        </a:p>
      </dgm:t>
    </dgm:pt>
    <dgm:pt modelId="{BAC2A395-4A0D-4B47-A393-F8F4DABC15AA}" type="sibTrans" cxnId="{A78759EB-08CA-45A4-BBB1-C4FC4EE291C9}">
      <dgm:prSet/>
      <dgm:spPr/>
      <dgm:t>
        <a:bodyPr/>
        <a:lstStyle/>
        <a:p>
          <a:endParaRPr lang="en-US"/>
        </a:p>
      </dgm:t>
    </dgm:pt>
    <dgm:pt modelId="{C885F694-0A48-4F30-AC85-550398856A46}">
      <dgm:prSet/>
      <dgm:spPr/>
      <dgm:t>
        <a:bodyPr/>
        <a:lstStyle/>
        <a:p>
          <a:r>
            <a:rPr lang="en-US"/>
            <a:t>Create for consumers a self-help experience </a:t>
          </a:r>
        </a:p>
      </dgm:t>
    </dgm:pt>
    <dgm:pt modelId="{09776811-0EE2-4563-A64E-152A492EFD61}" type="parTrans" cxnId="{C7ED31E8-B279-4B69-B137-578D3DF8964F}">
      <dgm:prSet/>
      <dgm:spPr/>
      <dgm:t>
        <a:bodyPr/>
        <a:lstStyle/>
        <a:p>
          <a:endParaRPr lang="en-US"/>
        </a:p>
      </dgm:t>
    </dgm:pt>
    <dgm:pt modelId="{5EA69468-C9D0-40AF-8085-200FF6D3DE56}" type="sibTrans" cxnId="{C7ED31E8-B279-4B69-B137-578D3DF8964F}">
      <dgm:prSet/>
      <dgm:spPr/>
      <dgm:t>
        <a:bodyPr/>
        <a:lstStyle/>
        <a:p>
          <a:endParaRPr lang="en-US"/>
        </a:p>
      </dgm:t>
    </dgm:pt>
    <dgm:pt modelId="{5364C361-38E0-4130-8E2C-3763BE1A1A7A}">
      <dgm:prSet/>
      <dgm:spPr/>
      <dgm:t>
        <a:bodyPr/>
        <a:lstStyle/>
        <a:p>
          <a:r>
            <a:rPr lang="en-US"/>
            <a:t>Provide the largest house decor collection with high value </a:t>
          </a:r>
        </a:p>
      </dgm:t>
    </dgm:pt>
    <dgm:pt modelId="{CE630203-357B-43D5-9840-7E863A897669}" type="parTrans" cxnId="{F753964F-B09C-4FD4-BDA4-6EF647211438}">
      <dgm:prSet/>
      <dgm:spPr/>
      <dgm:t>
        <a:bodyPr/>
        <a:lstStyle/>
        <a:p>
          <a:endParaRPr lang="en-US"/>
        </a:p>
      </dgm:t>
    </dgm:pt>
    <dgm:pt modelId="{A2CD8644-E3A4-41BE-A5CE-75C5151EBC58}" type="sibTrans" cxnId="{F753964F-B09C-4FD4-BDA4-6EF647211438}">
      <dgm:prSet/>
      <dgm:spPr/>
      <dgm:t>
        <a:bodyPr/>
        <a:lstStyle/>
        <a:p>
          <a:endParaRPr lang="en-US"/>
        </a:p>
      </dgm:t>
    </dgm:pt>
    <dgm:pt modelId="{3E700514-365C-4F01-8C61-0FBAB228FFF2}">
      <dgm:prSet/>
      <dgm:spPr/>
      <dgm:t>
        <a:bodyPr/>
        <a:lstStyle/>
        <a:p>
          <a:r>
            <a:rPr lang="en-US"/>
            <a:t>Expand the brand to create request </a:t>
          </a:r>
        </a:p>
      </dgm:t>
    </dgm:pt>
    <dgm:pt modelId="{1DF3E167-3C5A-45DB-A3E1-04F54705DC94}" type="parTrans" cxnId="{A0B6B843-F1E0-4687-8CB9-FA0B6F413F76}">
      <dgm:prSet/>
      <dgm:spPr/>
      <dgm:t>
        <a:bodyPr/>
        <a:lstStyle/>
        <a:p>
          <a:endParaRPr lang="en-US"/>
        </a:p>
      </dgm:t>
    </dgm:pt>
    <dgm:pt modelId="{DF619657-7CE0-42D8-ADC8-CA29DE015CF9}" type="sibTrans" cxnId="{A0B6B843-F1E0-4687-8CB9-FA0B6F413F76}">
      <dgm:prSet/>
      <dgm:spPr/>
      <dgm:t>
        <a:bodyPr/>
        <a:lstStyle/>
        <a:p>
          <a:endParaRPr lang="en-US"/>
        </a:p>
      </dgm:t>
    </dgm:pt>
    <dgm:pt modelId="{A1ACBD25-DA6D-4C81-81D4-CE6631480278}">
      <dgm:prSet/>
      <dgm:spPr/>
      <dgm:t>
        <a:bodyPr/>
        <a:lstStyle/>
        <a:p>
          <a:r>
            <a:rPr lang="en-US"/>
            <a:t>Increase the shop's base </a:t>
          </a:r>
        </a:p>
      </dgm:t>
    </dgm:pt>
    <dgm:pt modelId="{AFCCACE3-E6F3-40C2-BCDA-68DA081A6963}" type="parTrans" cxnId="{26F14A3B-284C-45F7-9CD0-B373D7CB7C4A}">
      <dgm:prSet/>
      <dgm:spPr/>
      <dgm:t>
        <a:bodyPr/>
        <a:lstStyle/>
        <a:p>
          <a:endParaRPr lang="en-US"/>
        </a:p>
      </dgm:t>
    </dgm:pt>
    <dgm:pt modelId="{56B5923E-9A21-48E1-B5A3-0DCCA3CD30FA}" type="sibTrans" cxnId="{26F14A3B-284C-45F7-9CD0-B373D7CB7C4A}">
      <dgm:prSet/>
      <dgm:spPr/>
      <dgm:t>
        <a:bodyPr/>
        <a:lstStyle/>
        <a:p>
          <a:endParaRPr lang="en-US"/>
        </a:p>
      </dgm:t>
    </dgm:pt>
    <dgm:pt modelId="{28CE167E-8C87-4638-BC07-C6307D3796CA}">
      <dgm:prSet/>
      <dgm:spPr/>
      <dgm:t>
        <a:bodyPr/>
        <a:lstStyle/>
        <a:p>
          <a:r>
            <a:rPr lang="en-US"/>
            <a:t>Conduct competitive look for deals </a:t>
          </a:r>
        </a:p>
      </dgm:t>
    </dgm:pt>
    <dgm:pt modelId="{674105CD-D092-4A05-AAC0-87E15AA9D1DA}" type="parTrans" cxnId="{78A3CC08-9241-4DB5-8778-DF41F5E73A3A}">
      <dgm:prSet/>
      <dgm:spPr/>
      <dgm:t>
        <a:bodyPr/>
        <a:lstStyle/>
        <a:p>
          <a:endParaRPr lang="en-US"/>
        </a:p>
      </dgm:t>
    </dgm:pt>
    <dgm:pt modelId="{C546F7CB-6CB0-46D9-A777-B4ED8A0B7250}" type="sibTrans" cxnId="{78A3CC08-9241-4DB5-8778-DF41F5E73A3A}">
      <dgm:prSet/>
      <dgm:spPr/>
      <dgm:t>
        <a:bodyPr/>
        <a:lstStyle/>
        <a:p>
          <a:endParaRPr lang="en-US"/>
        </a:p>
      </dgm:t>
    </dgm:pt>
    <dgm:pt modelId="{55BD9183-9A3D-4A68-BA68-766C1042206D}">
      <dgm:prSet/>
      <dgm:spPr/>
      <dgm:t>
        <a:bodyPr/>
        <a:lstStyle/>
        <a:p>
          <a:r>
            <a:rPr lang="en-US"/>
            <a:t>Promote the brand and build awareness </a:t>
          </a:r>
        </a:p>
      </dgm:t>
    </dgm:pt>
    <dgm:pt modelId="{9438F148-1586-42B3-8490-A6D20B9794AE}" type="parTrans" cxnId="{A5226AD9-13D4-4088-B089-A0BE27E9B718}">
      <dgm:prSet/>
      <dgm:spPr/>
      <dgm:t>
        <a:bodyPr/>
        <a:lstStyle/>
        <a:p>
          <a:endParaRPr lang="en-US"/>
        </a:p>
      </dgm:t>
    </dgm:pt>
    <dgm:pt modelId="{C073F533-4339-4840-B5BB-7473F4502956}" type="sibTrans" cxnId="{A5226AD9-13D4-4088-B089-A0BE27E9B718}">
      <dgm:prSet/>
      <dgm:spPr/>
      <dgm:t>
        <a:bodyPr/>
        <a:lstStyle/>
        <a:p>
          <a:endParaRPr lang="en-US"/>
        </a:p>
      </dgm:t>
    </dgm:pt>
    <dgm:pt modelId="{89F76433-B455-4DD1-8A29-95D27CAE226F}">
      <dgm:prSet/>
      <dgm:spPr/>
      <dgm:t>
        <a:bodyPr/>
        <a:lstStyle/>
        <a:p>
          <a:r>
            <a:rPr lang="en-US"/>
            <a:t>To improve your purchasing experience by using digital solutions.</a:t>
          </a:r>
        </a:p>
      </dgm:t>
    </dgm:pt>
    <dgm:pt modelId="{DEB0B487-0B61-43DB-8D6C-61AC8B14FB9D}" type="parTrans" cxnId="{346FA6F9-044D-40EA-B79B-A73DC69B48A1}">
      <dgm:prSet/>
      <dgm:spPr/>
      <dgm:t>
        <a:bodyPr/>
        <a:lstStyle/>
        <a:p>
          <a:endParaRPr lang="en-US"/>
        </a:p>
      </dgm:t>
    </dgm:pt>
    <dgm:pt modelId="{C65AB243-D9D3-45F2-BC47-6F495712A3AC}" type="sibTrans" cxnId="{346FA6F9-044D-40EA-B79B-A73DC69B48A1}">
      <dgm:prSet/>
      <dgm:spPr/>
      <dgm:t>
        <a:bodyPr/>
        <a:lstStyle/>
        <a:p>
          <a:endParaRPr lang="en-US"/>
        </a:p>
      </dgm:t>
    </dgm:pt>
    <dgm:pt modelId="{76E92E56-7E1F-426A-AFBF-91F00094667C}" type="pres">
      <dgm:prSet presAssocID="{5567D856-6168-4A19-B138-C7090C452ED0}" presName="linear" presStyleCnt="0">
        <dgm:presLayoutVars>
          <dgm:animLvl val="lvl"/>
          <dgm:resizeHandles val="exact"/>
        </dgm:presLayoutVars>
      </dgm:prSet>
      <dgm:spPr/>
    </dgm:pt>
    <dgm:pt modelId="{C5A3F395-67B4-4D29-85D1-A5105A042BFD}" type="pres">
      <dgm:prSet presAssocID="{AAB991D5-7FE9-42BF-9972-C425E7CD87D8}" presName="parentText" presStyleLbl="node1" presStyleIdx="0" presStyleCnt="8">
        <dgm:presLayoutVars>
          <dgm:chMax val="0"/>
          <dgm:bulletEnabled val="1"/>
        </dgm:presLayoutVars>
      </dgm:prSet>
      <dgm:spPr/>
    </dgm:pt>
    <dgm:pt modelId="{10CC6DC3-84EC-4911-86FF-C7C8DB15F72D}" type="pres">
      <dgm:prSet presAssocID="{BAC2A395-4A0D-4B47-A393-F8F4DABC15AA}" presName="spacer" presStyleCnt="0"/>
      <dgm:spPr/>
    </dgm:pt>
    <dgm:pt modelId="{39C90E47-9C75-41C2-9609-8EFF62FE4277}" type="pres">
      <dgm:prSet presAssocID="{C885F694-0A48-4F30-AC85-550398856A46}" presName="parentText" presStyleLbl="node1" presStyleIdx="1" presStyleCnt="8">
        <dgm:presLayoutVars>
          <dgm:chMax val="0"/>
          <dgm:bulletEnabled val="1"/>
        </dgm:presLayoutVars>
      </dgm:prSet>
      <dgm:spPr/>
    </dgm:pt>
    <dgm:pt modelId="{59939AB8-E623-4E75-BEB0-5F9A223D7957}" type="pres">
      <dgm:prSet presAssocID="{5EA69468-C9D0-40AF-8085-200FF6D3DE56}" presName="spacer" presStyleCnt="0"/>
      <dgm:spPr/>
    </dgm:pt>
    <dgm:pt modelId="{D7CCFD0D-9D92-443D-BF94-275576DAEC48}" type="pres">
      <dgm:prSet presAssocID="{5364C361-38E0-4130-8E2C-3763BE1A1A7A}" presName="parentText" presStyleLbl="node1" presStyleIdx="2" presStyleCnt="8">
        <dgm:presLayoutVars>
          <dgm:chMax val="0"/>
          <dgm:bulletEnabled val="1"/>
        </dgm:presLayoutVars>
      </dgm:prSet>
      <dgm:spPr/>
    </dgm:pt>
    <dgm:pt modelId="{890B1671-1D5E-4345-82C7-7E506CB68205}" type="pres">
      <dgm:prSet presAssocID="{A2CD8644-E3A4-41BE-A5CE-75C5151EBC58}" presName="spacer" presStyleCnt="0"/>
      <dgm:spPr/>
    </dgm:pt>
    <dgm:pt modelId="{12DAE9BA-AFB1-4A42-8CBE-3A71F118BF66}" type="pres">
      <dgm:prSet presAssocID="{3E700514-365C-4F01-8C61-0FBAB228FFF2}" presName="parentText" presStyleLbl="node1" presStyleIdx="3" presStyleCnt="8">
        <dgm:presLayoutVars>
          <dgm:chMax val="0"/>
          <dgm:bulletEnabled val="1"/>
        </dgm:presLayoutVars>
      </dgm:prSet>
      <dgm:spPr/>
    </dgm:pt>
    <dgm:pt modelId="{BE5A3580-C1E0-48A2-98E7-81B5A6A1A361}" type="pres">
      <dgm:prSet presAssocID="{DF619657-7CE0-42D8-ADC8-CA29DE015CF9}" presName="spacer" presStyleCnt="0"/>
      <dgm:spPr/>
    </dgm:pt>
    <dgm:pt modelId="{7E52D985-B8DF-4E82-80E5-C2D2B6C5E308}" type="pres">
      <dgm:prSet presAssocID="{A1ACBD25-DA6D-4C81-81D4-CE6631480278}" presName="parentText" presStyleLbl="node1" presStyleIdx="4" presStyleCnt="8">
        <dgm:presLayoutVars>
          <dgm:chMax val="0"/>
          <dgm:bulletEnabled val="1"/>
        </dgm:presLayoutVars>
      </dgm:prSet>
      <dgm:spPr/>
    </dgm:pt>
    <dgm:pt modelId="{D2750A15-ED93-432E-B4C3-0A6E96AFBBCC}" type="pres">
      <dgm:prSet presAssocID="{56B5923E-9A21-48E1-B5A3-0DCCA3CD30FA}" presName="spacer" presStyleCnt="0"/>
      <dgm:spPr/>
    </dgm:pt>
    <dgm:pt modelId="{B2219EA8-1966-4D42-8253-E3872633233C}" type="pres">
      <dgm:prSet presAssocID="{28CE167E-8C87-4638-BC07-C6307D3796CA}" presName="parentText" presStyleLbl="node1" presStyleIdx="5" presStyleCnt="8">
        <dgm:presLayoutVars>
          <dgm:chMax val="0"/>
          <dgm:bulletEnabled val="1"/>
        </dgm:presLayoutVars>
      </dgm:prSet>
      <dgm:spPr/>
    </dgm:pt>
    <dgm:pt modelId="{25BA8879-3094-4D73-B8B3-87A265C78842}" type="pres">
      <dgm:prSet presAssocID="{C546F7CB-6CB0-46D9-A777-B4ED8A0B7250}" presName="spacer" presStyleCnt="0"/>
      <dgm:spPr/>
    </dgm:pt>
    <dgm:pt modelId="{A886D613-6D8A-4596-BB92-3791FA163E99}" type="pres">
      <dgm:prSet presAssocID="{55BD9183-9A3D-4A68-BA68-766C1042206D}" presName="parentText" presStyleLbl="node1" presStyleIdx="6" presStyleCnt="8">
        <dgm:presLayoutVars>
          <dgm:chMax val="0"/>
          <dgm:bulletEnabled val="1"/>
        </dgm:presLayoutVars>
      </dgm:prSet>
      <dgm:spPr/>
    </dgm:pt>
    <dgm:pt modelId="{B22A22B1-5249-49A0-B906-9B307F402D4A}" type="pres">
      <dgm:prSet presAssocID="{C073F533-4339-4840-B5BB-7473F4502956}" presName="spacer" presStyleCnt="0"/>
      <dgm:spPr/>
    </dgm:pt>
    <dgm:pt modelId="{BDAD1DF8-14A7-4451-BF09-37EA60A45767}" type="pres">
      <dgm:prSet presAssocID="{89F76433-B455-4DD1-8A29-95D27CAE226F}" presName="parentText" presStyleLbl="node1" presStyleIdx="7" presStyleCnt="8">
        <dgm:presLayoutVars>
          <dgm:chMax val="0"/>
          <dgm:bulletEnabled val="1"/>
        </dgm:presLayoutVars>
      </dgm:prSet>
      <dgm:spPr/>
    </dgm:pt>
  </dgm:ptLst>
  <dgm:cxnLst>
    <dgm:cxn modelId="{78A3CC08-9241-4DB5-8778-DF41F5E73A3A}" srcId="{5567D856-6168-4A19-B138-C7090C452ED0}" destId="{28CE167E-8C87-4638-BC07-C6307D3796CA}" srcOrd="5" destOrd="0" parTransId="{674105CD-D092-4A05-AAC0-87E15AA9D1DA}" sibTransId="{C546F7CB-6CB0-46D9-A777-B4ED8A0B7250}"/>
    <dgm:cxn modelId="{C0C32716-A0BC-49E9-ADB7-9DBB37DEEEDF}" type="presOf" srcId="{28CE167E-8C87-4638-BC07-C6307D3796CA}" destId="{B2219EA8-1966-4D42-8253-E3872633233C}" srcOrd="0" destOrd="0" presId="urn:microsoft.com/office/officeart/2005/8/layout/vList2"/>
    <dgm:cxn modelId="{31726D16-4559-462A-8F90-372561396EE3}" type="presOf" srcId="{55BD9183-9A3D-4A68-BA68-766C1042206D}" destId="{A886D613-6D8A-4596-BB92-3791FA163E99}" srcOrd="0" destOrd="0" presId="urn:microsoft.com/office/officeart/2005/8/layout/vList2"/>
    <dgm:cxn modelId="{26F14A3B-284C-45F7-9CD0-B373D7CB7C4A}" srcId="{5567D856-6168-4A19-B138-C7090C452ED0}" destId="{A1ACBD25-DA6D-4C81-81D4-CE6631480278}" srcOrd="4" destOrd="0" parTransId="{AFCCACE3-E6F3-40C2-BCDA-68DA081A6963}" sibTransId="{56B5923E-9A21-48E1-B5A3-0DCCA3CD30FA}"/>
    <dgm:cxn modelId="{A0B6B843-F1E0-4687-8CB9-FA0B6F413F76}" srcId="{5567D856-6168-4A19-B138-C7090C452ED0}" destId="{3E700514-365C-4F01-8C61-0FBAB228FFF2}" srcOrd="3" destOrd="0" parTransId="{1DF3E167-3C5A-45DB-A3E1-04F54705DC94}" sibTransId="{DF619657-7CE0-42D8-ADC8-CA29DE015CF9}"/>
    <dgm:cxn modelId="{F753964F-B09C-4FD4-BDA4-6EF647211438}" srcId="{5567D856-6168-4A19-B138-C7090C452ED0}" destId="{5364C361-38E0-4130-8E2C-3763BE1A1A7A}" srcOrd="2" destOrd="0" parTransId="{CE630203-357B-43D5-9840-7E863A897669}" sibTransId="{A2CD8644-E3A4-41BE-A5CE-75C5151EBC58}"/>
    <dgm:cxn modelId="{62F5E15A-9A17-45AB-8B8D-6E904F8D52DF}" type="presOf" srcId="{3E700514-365C-4F01-8C61-0FBAB228FFF2}" destId="{12DAE9BA-AFB1-4A42-8CBE-3A71F118BF66}" srcOrd="0" destOrd="0" presId="urn:microsoft.com/office/officeart/2005/8/layout/vList2"/>
    <dgm:cxn modelId="{E3D60B7C-E268-481F-937F-F0673AB27B7D}" type="presOf" srcId="{C885F694-0A48-4F30-AC85-550398856A46}" destId="{39C90E47-9C75-41C2-9609-8EFF62FE4277}" srcOrd="0" destOrd="0" presId="urn:microsoft.com/office/officeart/2005/8/layout/vList2"/>
    <dgm:cxn modelId="{D8B6F89E-C8BB-4DD5-98A3-C57ABBA2C55D}" type="presOf" srcId="{89F76433-B455-4DD1-8A29-95D27CAE226F}" destId="{BDAD1DF8-14A7-4451-BF09-37EA60A45767}" srcOrd="0" destOrd="0" presId="urn:microsoft.com/office/officeart/2005/8/layout/vList2"/>
    <dgm:cxn modelId="{F533D4B2-A227-4F87-B65D-86E12D61E791}" type="presOf" srcId="{AAB991D5-7FE9-42BF-9972-C425E7CD87D8}" destId="{C5A3F395-67B4-4D29-85D1-A5105A042BFD}" srcOrd="0" destOrd="0" presId="urn:microsoft.com/office/officeart/2005/8/layout/vList2"/>
    <dgm:cxn modelId="{9912A1C7-9DE9-48E9-B048-EF8E43F50F42}" type="presOf" srcId="{A1ACBD25-DA6D-4C81-81D4-CE6631480278}" destId="{7E52D985-B8DF-4E82-80E5-C2D2B6C5E308}" srcOrd="0" destOrd="0" presId="urn:microsoft.com/office/officeart/2005/8/layout/vList2"/>
    <dgm:cxn modelId="{9BA0CFCD-8241-4A53-872D-475F5EA01A34}" type="presOf" srcId="{5364C361-38E0-4130-8E2C-3763BE1A1A7A}" destId="{D7CCFD0D-9D92-443D-BF94-275576DAEC48}" srcOrd="0" destOrd="0" presId="urn:microsoft.com/office/officeart/2005/8/layout/vList2"/>
    <dgm:cxn modelId="{A5226AD9-13D4-4088-B089-A0BE27E9B718}" srcId="{5567D856-6168-4A19-B138-C7090C452ED0}" destId="{55BD9183-9A3D-4A68-BA68-766C1042206D}" srcOrd="6" destOrd="0" parTransId="{9438F148-1586-42B3-8490-A6D20B9794AE}" sibTransId="{C073F533-4339-4840-B5BB-7473F4502956}"/>
    <dgm:cxn modelId="{C7ED31E8-B279-4B69-B137-578D3DF8964F}" srcId="{5567D856-6168-4A19-B138-C7090C452ED0}" destId="{C885F694-0A48-4F30-AC85-550398856A46}" srcOrd="1" destOrd="0" parTransId="{09776811-0EE2-4563-A64E-152A492EFD61}" sibTransId="{5EA69468-C9D0-40AF-8085-200FF6D3DE56}"/>
    <dgm:cxn modelId="{A78759EB-08CA-45A4-BBB1-C4FC4EE291C9}" srcId="{5567D856-6168-4A19-B138-C7090C452ED0}" destId="{AAB991D5-7FE9-42BF-9972-C425E7CD87D8}" srcOrd="0" destOrd="0" parTransId="{D69D4139-B6CB-4879-AB3D-377AA5E45E66}" sibTransId="{BAC2A395-4A0D-4B47-A393-F8F4DABC15AA}"/>
    <dgm:cxn modelId="{049CE6F6-C2D4-4B7C-863F-028BDE68C9DE}" type="presOf" srcId="{5567D856-6168-4A19-B138-C7090C452ED0}" destId="{76E92E56-7E1F-426A-AFBF-91F00094667C}" srcOrd="0" destOrd="0" presId="urn:microsoft.com/office/officeart/2005/8/layout/vList2"/>
    <dgm:cxn modelId="{346FA6F9-044D-40EA-B79B-A73DC69B48A1}" srcId="{5567D856-6168-4A19-B138-C7090C452ED0}" destId="{89F76433-B455-4DD1-8A29-95D27CAE226F}" srcOrd="7" destOrd="0" parTransId="{DEB0B487-0B61-43DB-8D6C-61AC8B14FB9D}" sibTransId="{C65AB243-D9D3-45F2-BC47-6F495712A3AC}"/>
    <dgm:cxn modelId="{BEED0593-DCA9-4D38-BAC2-A3B62B30599A}" type="presParOf" srcId="{76E92E56-7E1F-426A-AFBF-91F00094667C}" destId="{C5A3F395-67B4-4D29-85D1-A5105A042BFD}" srcOrd="0" destOrd="0" presId="urn:microsoft.com/office/officeart/2005/8/layout/vList2"/>
    <dgm:cxn modelId="{1A4DD1CB-0538-4771-8FC2-6233E34FF8F8}" type="presParOf" srcId="{76E92E56-7E1F-426A-AFBF-91F00094667C}" destId="{10CC6DC3-84EC-4911-86FF-C7C8DB15F72D}" srcOrd="1" destOrd="0" presId="urn:microsoft.com/office/officeart/2005/8/layout/vList2"/>
    <dgm:cxn modelId="{1000CA32-1FD6-4238-9014-0803BF2343C3}" type="presParOf" srcId="{76E92E56-7E1F-426A-AFBF-91F00094667C}" destId="{39C90E47-9C75-41C2-9609-8EFF62FE4277}" srcOrd="2" destOrd="0" presId="urn:microsoft.com/office/officeart/2005/8/layout/vList2"/>
    <dgm:cxn modelId="{082ACF6D-1C00-435F-BF3D-BCAED0B453A2}" type="presParOf" srcId="{76E92E56-7E1F-426A-AFBF-91F00094667C}" destId="{59939AB8-E623-4E75-BEB0-5F9A223D7957}" srcOrd="3" destOrd="0" presId="urn:microsoft.com/office/officeart/2005/8/layout/vList2"/>
    <dgm:cxn modelId="{F49697B7-2A2F-4375-A6E5-86F47191AAF8}" type="presParOf" srcId="{76E92E56-7E1F-426A-AFBF-91F00094667C}" destId="{D7CCFD0D-9D92-443D-BF94-275576DAEC48}" srcOrd="4" destOrd="0" presId="urn:microsoft.com/office/officeart/2005/8/layout/vList2"/>
    <dgm:cxn modelId="{C4C6F7B8-0F0A-4799-9249-20EF7E7801D2}" type="presParOf" srcId="{76E92E56-7E1F-426A-AFBF-91F00094667C}" destId="{890B1671-1D5E-4345-82C7-7E506CB68205}" srcOrd="5" destOrd="0" presId="urn:microsoft.com/office/officeart/2005/8/layout/vList2"/>
    <dgm:cxn modelId="{E72E22E6-7934-4BB4-9FDA-B9E239A824B9}" type="presParOf" srcId="{76E92E56-7E1F-426A-AFBF-91F00094667C}" destId="{12DAE9BA-AFB1-4A42-8CBE-3A71F118BF66}" srcOrd="6" destOrd="0" presId="urn:microsoft.com/office/officeart/2005/8/layout/vList2"/>
    <dgm:cxn modelId="{712D69BB-D79C-4D37-86FD-1A012ADCB9A1}" type="presParOf" srcId="{76E92E56-7E1F-426A-AFBF-91F00094667C}" destId="{BE5A3580-C1E0-48A2-98E7-81B5A6A1A361}" srcOrd="7" destOrd="0" presId="urn:microsoft.com/office/officeart/2005/8/layout/vList2"/>
    <dgm:cxn modelId="{B7855254-35B2-4E50-A026-8BB94DA9837E}" type="presParOf" srcId="{76E92E56-7E1F-426A-AFBF-91F00094667C}" destId="{7E52D985-B8DF-4E82-80E5-C2D2B6C5E308}" srcOrd="8" destOrd="0" presId="urn:microsoft.com/office/officeart/2005/8/layout/vList2"/>
    <dgm:cxn modelId="{412DA6F0-B993-44F5-A960-275057E7CB2C}" type="presParOf" srcId="{76E92E56-7E1F-426A-AFBF-91F00094667C}" destId="{D2750A15-ED93-432E-B4C3-0A6E96AFBBCC}" srcOrd="9" destOrd="0" presId="urn:microsoft.com/office/officeart/2005/8/layout/vList2"/>
    <dgm:cxn modelId="{5E3CA727-486D-4F9C-908C-1D9B18692B34}" type="presParOf" srcId="{76E92E56-7E1F-426A-AFBF-91F00094667C}" destId="{B2219EA8-1966-4D42-8253-E3872633233C}" srcOrd="10" destOrd="0" presId="urn:microsoft.com/office/officeart/2005/8/layout/vList2"/>
    <dgm:cxn modelId="{A56E7E8F-6D65-480A-B22A-320A03DE9B81}" type="presParOf" srcId="{76E92E56-7E1F-426A-AFBF-91F00094667C}" destId="{25BA8879-3094-4D73-B8B3-87A265C78842}" srcOrd="11" destOrd="0" presId="urn:microsoft.com/office/officeart/2005/8/layout/vList2"/>
    <dgm:cxn modelId="{67B72BBE-ECF5-41D4-BBB2-F1023FCCB3B2}" type="presParOf" srcId="{76E92E56-7E1F-426A-AFBF-91F00094667C}" destId="{A886D613-6D8A-4596-BB92-3791FA163E99}" srcOrd="12" destOrd="0" presId="urn:microsoft.com/office/officeart/2005/8/layout/vList2"/>
    <dgm:cxn modelId="{25F0A1AE-B217-4A26-83DC-70EE702BD43C}" type="presParOf" srcId="{76E92E56-7E1F-426A-AFBF-91F00094667C}" destId="{B22A22B1-5249-49A0-B906-9B307F402D4A}" srcOrd="13" destOrd="0" presId="urn:microsoft.com/office/officeart/2005/8/layout/vList2"/>
    <dgm:cxn modelId="{EDE83528-9C95-4B47-AB3E-E2043B54E4FD}" type="presParOf" srcId="{76E92E56-7E1F-426A-AFBF-91F00094667C}" destId="{BDAD1DF8-14A7-4451-BF09-37EA60A45767}"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3F395-67B4-4D29-85D1-A5105A042BFD}">
      <dsp:nvSpPr>
        <dsp:cNvPr id="0" name=""/>
        <dsp:cNvSpPr/>
      </dsp:nvSpPr>
      <dsp:spPr>
        <a:xfrm>
          <a:off x="0" y="916228"/>
          <a:ext cx="7559504"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Run a consistent feature and profitable business</a:t>
          </a:r>
        </a:p>
      </dsp:txBody>
      <dsp:txXfrm>
        <a:off x="24588" y="940816"/>
        <a:ext cx="7510328" cy="454509"/>
      </dsp:txXfrm>
    </dsp:sp>
    <dsp:sp modelId="{39C90E47-9C75-41C2-9609-8EFF62FE4277}">
      <dsp:nvSpPr>
        <dsp:cNvPr id="0" name=""/>
        <dsp:cNvSpPr/>
      </dsp:nvSpPr>
      <dsp:spPr>
        <a:xfrm>
          <a:off x="0" y="1480393"/>
          <a:ext cx="7559504" cy="503685"/>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Create for consumers a self-help experience </a:t>
          </a:r>
        </a:p>
      </dsp:txBody>
      <dsp:txXfrm>
        <a:off x="24588" y="1504981"/>
        <a:ext cx="7510328" cy="454509"/>
      </dsp:txXfrm>
    </dsp:sp>
    <dsp:sp modelId="{D7CCFD0D-9D92-443D-BF94-275576DAEC48}">
      <dsp:nvSpPr>
        <dsp:cNvPr id="0" name=""/>
        <dsp:cNvSpPr/>
      </dsp:nvSpPr>
      <dsp:spPr>
        <a:xfrm>
          <a:off x="0" y="2044558"/>
          <a:ext cx="7559504" cy="503685"/>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Provide the largest house decor collection with high value </a:t>
          </a:r>
        </a:p>
      </dsp:txBody>
      <dsp:txXfrm>
        <a:off x="24588" y="2069146"/>
        <a:ext cx="7510328" cy="454509"/>
      </dsp:txXfrm>
    </dsp:sp>
    <dsp:sp modelId="{12DAE9BA-AFB1-4A42-8CBE-3A71F118BF66}">
      <dsp:nvSpPr>
        <dsp:cNvPr id="0" name=""/>
        <dsp:cNvSpPr/>
      </dsp:nvSpPr>
      <dsp:spPr>
        <a:xfrm>
          <a:off x="0" y="2608723"/>
          <a:ext cx="7559504" cy="503685"/>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Expand the brand to create request </a:t>
          </a:r>
        </a:p>
      </dsp:txBody>
      <dsp:txXfrm>
        <a:off x="24588" y="2633311"/>
        <a:ext cx="7510328" cy="454509"/>
      </dsp:txXfrm>
    </dsp:sp>
    <dsp:sp modelId="{7E52D985-B8DF-4E82-80E5-C2D2B6C5E308}">
      <dsp:nvSpPr>
        <dsp:cNvPr id="0" name=""/>
        <dsp:cNvSpPr/>
      </dsp:nvSpPr>
      <dsp:spPr>
        <a:xfrm>
          <a:off x="0" y="3172888"/>
          <a:ext cx="7559504" cy="503685"/>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Increase the shop's base </a:t>
          </a:r>
        </a:p>
      </dsp:txBody>
      <dsp:txXfrm>
        <a:off x="24588" y="3197476"/>
        <a:ext cx="7510328" cy="454509"/>
      </dsp:txXfrm>
    </dsp:sp>
    <dsp:sp modelId="{B2219EA8-1966-4D42-8253-E3872633233C}">
      <dsp:nvSpPr>
        <dsp:cNvPr id="0" name=""/>
        <dsp:cNvSpPr/>
      </dsp:nvSpPr>
      <dsp:spPr>
        <a:xfrm>
          <a:off x="0" y="3737053"/>
          <a:ext cx="7559504" cy="503685"/>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Conduct competitive look for deals </a:t>
          </a:r>
        </a:p>
      </dsp:txBody>
      <dsp:txXfrm>
        <a:off x="24588" y="3761641"/>
        <a:ext cx="7510328" cy="454509"/>
      </dsp:txXfrm>
    </dsp:sp>
    <dsp:sp modelId="{A886D613-6D8A-4596-BB92-3791FA163E99}">
      <dsp:nvSpPr>
        <dsp:cNvPr id="0" name=""/>
        <dsp:cNvSpPr/>
      </dsp:nvSpPr>
      <dsp:spPr>
        <a:xfrm>
          <a:off x="0" y="4301218"/>
          <a:ext cx="7559504" cy="503685"/>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Promote the brand and build awareness </a:t>
          </a:r>
        </a:p>
      </dsp:txBody>
      <dsp:txXfrm>
        <a:off x="24588" y="4325806"/>
        <a:ext cx="7510328" cy="454509"/>
      </dsp:txXfrm>
    </dsp:sp>
    <dsp:sp modelId="{BDAD1DF8-14A7-4451-BF09-37EA60A45767}">
      <dsp:nvSpPr>
        <dsp:cNvPr id="0" name=""/>
        <dsp:cNvSpPr/>
      </dsp:nvSpPr>
      <dsp:spPr>
        <a:xfrm>
          <a:off x="0" y="4865383"/>
          <a:ext cx="7559504" cy="5036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 improve your purchasing experience by using digital solutions.</a:t>
          </a:r>
        </a:p>
      </dsp:txBody>
      <dsp:txXfrm>
        <a:off x="24588" y="4889971"/>
        <a:ext cx="7510328"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forbes.com/sites/pamdanziger/2020/08/30/covid-shutdowns-crushed-home-furnishings-and-furniture-stores-the-squeeze-will-continue/?sh=1fd615ef20ca" TargetMode="External"/><Relationship Id="rId2" Type="http://schemas.openxmlformats.org/officeDocument/2006/relationships/hyperlink" Target="https://www.who.int/news/item/13-10-2020-impact-of-covid-19-on-people's-livelihoods-their-health-and-our-food-system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alliedmarketresearch.com/home-decor-furnishing-market" TargetMode="External"/><Relationship Id="rId2" Type="http://schemas.openxmlformats.org/officeDocument/2006/relationships/hyperlink" Target="https://www.mordorintelligence.com/industry-reports/us-home-decor-mark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EFD392-2680-41C6-A661-44456DAA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52800" y="662399"/>
            <a:ext cx="5995987" cy="1494000"/>
          </a:xfrm>
        </p:spPr>
        <p:txBody>
          <a:bodyPr vert="horz" lIns="91440" tIns="45720" rIns="91440" bIns="45720" rtlCol="0" anchor="t">
            <a:normAutofit/>
          </a:bodyPr>
          <a:lstStyle/>
          <a:p>
            <a:pPr algn="l"/>
            <a:br>
              <a:rPr lang="en-US" sz="1800"/>
            </a:br>
            <a:endParaRPr lang="en-US" sz="1800" b="1"/>
          </a:p>
          <a:p>
            <a:pPr algn="l"/>
            <a:br>
              <a:rPr lang="en-US" sz="1800"/>
            </a:br>
            <a:br>
              <a:rPr lang="en-US" sz="1800"/>
            </a:br>
            <a:endParaRPr lang="en-US" sz="1800"/>
          </a:p>
        </p:txBody>
      </p:sp>
      <p:grpSp>
        <p:nvGrpSpPr>
          <p:cNvPr id="47" name="Group 46">
            <a:extLst>
              <a:ext uri="{FF2B5EF4-FFF2-40B4-BE49-F238E27FC236}">
                <a16:creationId xmlns:a16="http://schemas.microsoft.com/office/drawing/2014/main" id="{DE866941-6974-471B-96DC-E7D4042D8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48" name="Freeform 6">
              <a:extLst>
                <a:ext uri="{FF2B5EF4-FFF2-40B4-BE49-F238E27FC236}">
                  <a16:creationId xmlns:a16="http://schemas.microsoft.com/office/drawing/2014/main" id="{FDDB1D1D-BDCA-4CA7-ACB7-28E2D624C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9" name="Freeform 6">
              <a:extLst>
                <a:ext uri="{FF2B5EF4-FFF2-40B4-BE49-F238E27FC236}">
                  <a16:creationId xmlns:a16="http://schemas.microsoft.com/office/drawing/2014/main" id="{91FF3012-8189-40F6-B836-E04371B0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sp>
        <p:nvSpPr>
          <p:cNvPr id="3" name="Subtitle 2"/>
          <p:cNvSpPr>
            <a:spLocks noGrp="1"/>
          </p:cNvSpPr>
          <p:nvPr>
            <p:ph type="subTitle" idx="1"/>
          </p:nvPr>
        </p:nvSpPr>
        <p:spPr>
          <a:xfrm>
            <a:off x="2869624" y="3789127"/>
            <a:ext cx="3124472" cy="2278357"/>
          </a:xfrm>
        </p:spPr>
        <p:txBody>
          <a:bodyPr vert="horz" lIns="91440" tIns="45720" rIns="91440" bIns="45720" rtlCol="0" anchor="t">
            <a:normAutofit fontScale="92500" lnSpcReduction="20000"/>
          </a:bodyPr>
          <a:lstStyle/>
          <a:p>
            <a:pPr algn="l"/>
            <a:endParaRPr lang="en-US" sz="2000">
              <a:solidFill>
                <a:schemeClr val="tx1">
                  <a:alpha val="60000"/>
                </a:schemeClr>
              </a:solidFill>
              <a:cs typeface="Calibri"/>
            </a:endParaRPr>
          </a:p>
          <a:p>
            <a:pPr algn="l"/>
            <a:r>
              <a:rPr lang="en-US" sz="2000">
                <a:solidFill>
                  <a:schemeClr val="tx1">
                    <a:alpha val="60000"/>
                  </a:schemeClr>
                </a:solidFill>
                <a:cs typeface="Calibri"/>
              </a:rPr>
              <a:t>By- </a:t>
            </a:r>
          </a:p>
          <a:p>
            <a:pPr algn="l"/>
            <a:r>
              <a:rPr lang="en-US" sz="2000">
                <a:solidFill>
                  <a:schemeClr val="tx1">
                    <a:alpha val="60000"/>
                  </a:schemeClr>
                </a:solidFill>
              </a:rPr>
              <a:t>    Yi Yuan, </a:t>
            </a:r>
            <a:endParaRPr lang="en-US" sz="2000">
              <a:solidFill>
                <a:schemeClr val="tx1">
                  <a:alpha val="60000"/>
                </a:schemeClr>
              </a:solidFill>
              <a:cs typeface="Calibri"/>
            </a:endParaRPr>
          </a:p>
          <a:p>
            <a:pPr algn="l"/>
            <a:r>
              <a:rPr lang="en-US" sz="2000">
                <a:solidFill>
                  <a:schemeClr val="tx1">
                    <a:alpha val="60000"/>
                  </a:schemeClr>
                </a:solidFill>
              </a:rPr>
              <a:t>    </a:t>
            </a:r>
            <a:r>
              <a:rPr lang="en-US" sz="2000" err="1">
                <a:solidFill>
                  <a:schemeClr val="tx1">
                    <a:alpha val="60000"/>
                  </a:schemeClr>
                </a:solidFill>
              </a:rPr>
              <a:t>Hanmin</a:t>
            </a:r>
            <a:r>
              <a:rPr lang="en-US" sz="2000">
                <a:solidFill>
                  <a:schemeClr val="tx1">
                    <a:alpha val="60000"/>
                  </a:schemeClr>
                </a:solidFill>
              </a:rPr>
              <a:t> Zhang,</a:t>
            </a:r>
            <a:endParaRPr lang="en-US" sz="2000">
              <a:solidFill>
                <a:schemeClr val="tx1">
                  <a:alpha val="60000"/>
                </a:schemeClr>
              </a:solidFill>
              <a:cs typeface="Calibri"/>
            </a:endParaRPr>
          </a:p>
          <a:p>
            <a:pPr algn="l"/>
            <a:r>
              <a:rPr lang="en-US" sz="2000">
                <a:solidFill>
                  <a:schemeClr val="tx1">
                    <a:alpha val="60000"/>
                  </a:schemeClr>
                </a:solidFill>
              </a:rPr>
              <a:t>    </a:t>
            </a:r>
            <a:r>
              <a:rPr lang="en-US" sz="2000" err="1">
                <a:solidFill>
                  <a:schemeClr val="tx1">
                    <a:alpha val="60000"/>
                  </a:schemeClr>
                </a:solidFill>
              </a:rPr>
              <a:t>Houyuan</a:t>
            </a:r>
            <a:r>
              <a:rPr lang="en-US" sz="2000">
                <a:solidFill>
                  <a:schemeClr val="tx1">
                    <a:alpha val="60000"/>
                  </a:schemeClr>
                </a:solidFill>
              </a:rPr>
              <a:t> Bai, </a:t>
            </a:r>
            <a:endParaRPr lang="en-US" sz="2000">
              <a:solidFill>
                <a:schemeClr val="tx1">
                  <a:alpha val="60000"/>
                </a:schemeClr>
              </a:solidFill>
              <a:cs typeface="Calibri"/>
            </a:endParaRPr>
          </a:p>
          <a:p>
            <a:pPr algn="l"/>
            <a:r>
              <a:rPr lang="en-US" sz="2000">
                <a:solidFill>
                  <a:schemeClr val="tx1">
                    <a:alpha val="60000"/>
                  </a:schemeClr>
                </a:solidFill>
              </a:rPr>
              <a:t>    Reshma Sree </a:t>
            </a:r>
            <a:r>
              <a:rPr lang="en-US" sz="2000" err="1">
                <a:solidFill>
                  <a:schemeClr val="tx1">
                    <a:alpha val="60000"/>
                  </a:schemeClr>
                </a:solidFill>
              </a:rPr>
              <a:t>Musalada</a:t>
            </a:r>
            <a:r>
              <a:rPr lang="en-US" sz="2000">
                <a:solidFill>
                  <a:schemeClr val="tx1">
                    <a:alpha val="60000"/>
                  </a:schemeClr>
                </a:solidFill>
              </a:rPr>
              <a:t>,</a:t>
            </a:r>
            <a:endParaRPr lang="en-US" sz="2000">
              <a:solidFill>
                <a:schemeClr val="tx1">
                  <a:alpha val="60000"/>
                </a:schemeClr>
              </a:solidFill>
              <a:cs typeface="Calibri"/>
            </a:endParaRPr>
          </a:p>
          <a:p>
            <a:pPr algn="l"/>
            <a:r>
              <a:rPr lang="en-US" sz="2000">
                <a:solidFill>
                  <a:schemeClr val="tx1">
                    <a:alpha val="60000"/>
                  </a:schemeClr>
                </a:solidFill>
              </a:rPr>
              <a:t>    Suvarna Suresh Tambe</a:t>
            </a:r>
            <a:endParaRPr lang="en-US" sz="2000">
              <a:solidFill>
                <a:schemeClr val="tx1">
                  <a:alpha val="60000"/>
                </a:schemeClr>
              </a:solidFill>
              <a:cs typeface="Calibri"/>
            </a:endParaRPr>
          </a:p>
          <a:p>
            <a:pPr indent="-228600" algn="l">
              <a:buFont typeface="Arial" panose="020B0604020202020204" pitchFamily="34" charset="0"/>
              <a:buChar char="•"/>
            </a:pPr>
            <a:endParaRPr lang="en-US" sz="2000">
              <a:solidFill>
                <a:schemeClr val="tx1">
                  <a:alpha val="60000"/>
                </a:schemeClr>
              </a:solidFill>
            </a:endParaRPr>
          </a:p>
        </p:txBody>
      </p:sp>
      <p:pic>
        <p:nvPicPr>
          <p:cNvPr id="6" name="Picture 6">
            <a:extLst>
              <a:ext uri="{FF2B5EF4-FFF2-40B4-BE49-F238E27FC236}">
                <a16:creationId xmlns:a16="http://schemas.microsoft.com/office/drawing/2014/main" id="{C257B82B-A701-4ABE-AE97-58939271C7A4}"/>
              </a:ext>
            </a:extLst>
          </p:cNvPr>
          <p:cNvPicPr>
            <a:picLocks noChangeAspect="1"/>
          </p:cNvPicPr>
          <p:nvPr/>
        </p:nvPicPr>
        <p:blipFill>
          <a:blip r:embed="rId2"/>
          <a:stretch>
            <a:fillRect/>
          </a:stretch>
        </p:blipFill>
        <p:spPr>
          <a:xfrm>
            <a:off x="8460603" y="643470"/>
            <a:ext cx="2279724" cy="1681297"/>
          </a:xfrm>
          <a:prstGeom prst="rect">
            <a:avLst/>
          </a:prstGeom>
        </p:spPr>
      </p:pic>
      <p:pic>
        <p:nvPicPr>
          <p:cNvPr id="5" name="Picture 15" descr="A picture containing text, clipart&#10;&#10;Description automatically generated">
            <a:extLst>
              <a:ext uri="{FF2B5EF4-FFF2-40B4-BE49-F238E27FC236}">
                <a16:creationId xmlns:a16="http://schemas.microsoft.com/office/drawing/2014/main" id="{6E75DC3E-D680-4DA9-86CF-E5E411857F6E}"/>
              </a:ext>
            </a:extLst>
          </p:cNvPr>
          <p:cNvPicPr>
            <a:picLocks noChangeAspect="1"/>
          </p:cNvPicPr>
          <p:nvPr/>
        </p:nvPicPr>
        <p:blipFill>
          <a:blip r:embed="rId3"/>
          <a:stretch>
            <a:fillRect/>
          </a:stretch>
        </p:blipFill>
        <p:spPr>
          <a:xfrm>
            <a:off x="7653338" y="2825053"/>
            <a:ext cx="3894254" cy="1207895"/>
          </a:xfrm>
          <a:prstGeom prst="rect">
            <a:avLst/>
          </a:prstGeom>
        </p:spPr>
      </p:pic>
      <p:pic>
        <p:nvPicPr>
          <p:cNvPr id="4" name="Picture 4" descr="Logo&#10;&#10;Description automatically generated">
            <a:extLst>
              <a:ext uri="{FF2B5EF4-FFF2-40B4-BE49-F238E27FC236}">
                <a16:creationId xmlns:a16="http://schemas.microsoft.com/office/drawing/2014/main" id="{33949E95-D13C-4A46-B41C-34BEF0C26794}"/>
              </a:ext>
            </a:extLst>
          </p:cNvPr>
          <p:cNvPicPr>
            <a:picLocks noChangeAspect="1"/>
          </p:cNvPicPr>
          <p:nvPr/>
        </p:nvPicPr>
        <p:blipFill>
          <a:blip r:embed="rId4"/>
          <a:stretch>
            <a:fillRect/>
          </a:stretch>
        </p:blipFill>
        <p:spPr>
          <a:xfrm>
            <a:off x="8759817" y="4533234"/>
            <a:ext cx="1681295" cy="1681295"/>
          </a:xfrm>
          <a:prstGeom prst="rect">
            <a:avLst/>
          </a:prstGeom>
        </p:spPr>
      </p:pic>
      <p:sp>
        <p:nvSpPr>
          <p:cNvPr id="20" name="TextBox 19">
            <a:extLst>
              <a:ext uri="{FF2B5EF4-FFF2-40B4-BE49-F238E27FC236}">
                <a16:creationId xmlns:a16="http://schemas.microsoft.com/office/drawing/2014/main" id="{97E6CF21-7CBB-4D84-A38B-3B1AACA94257}"/>
              </a:ext>
            </a:extLst>
          </p:cNvPr>
          <p:cNvSpPr txBox="1"/>
          <p:nvPr/>
        </p:nvSpPr>
        <p:spPr>
          <a:xfrm>
            <a:off x="1010930" y="551145"/>
            <a:ext cx="650876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br>
              <a:rPr lang="en-US" b="1">
                <a:ea typeface="+mn-lt"/>
                <a:cs typeface="+mn-lt"/>
              </a:rPr>
            </a:br>
            <a:r>
              <a:rPr lang="en-US" sz="5400" b="1">
                <a:ea typeface="+mn-lt"/>
                <a:cs typeface="+mn-lt"/>
              </a:rPr>
              <a:t>Final Group Project</a:t>
            </a:r>
            <a:endParaRPr lang="en-US" sz="2000">
              <a:ea typeface="+mn-lt"/>
              <a:cs typeface="+mn-lt"/>
            </a:endParaRPr>
          </a:p>
          <a:p>
            <a:pPr algn="ctr">
              <a:spcAft>
                <a:spcPts val="600"/>
              </a:spcAft>
            </a:pPr>
            <a:endParaRPr lang="en-US" b="1">
              <a:ea typeface="+mn-lt"/>
              <a:cs typeface="+mn-lt"/>
            </a:endParaRPr>
          </a:p>
          <a:p>
            <a:pPr algn="ctr">
              <a:spcAft>
                <a:spcPts val="600"/>
              </a:spcAft>
            </a:pPr>
            <a:r>
              <a:rPr lang="en-US" b="1">
                <a:ea typeface="+mn-lt"/>
                <a:cs typeface="+mn-lt"/>
              </a:rPr>
              <a:t>ALY6980 Capstone </a:t>
            </a:r>
            <a:br>
              <a:rPr lang="en-US" b="1">
                <a:ea typeface="+mn-lt"/>
                <a:cs typeface="+mn-lt"/>
              </a:rPr>
            </a:br>
            <a:br>
              <a:rPr lang="en-US" b="1">
                <a:ea typeface="+mn-lt"/>
                <a:cs typeface="+mn-lt"/>
              </a:rPr>
            </a:br>
            <a:r>
              <a:rPr lang="en-US" sz="2000" b="1">
                <a:ea typeface="+mn-lt"/>
                <a:cs typeface="+mn-lt"/>
              </a:rPr>
              <a:t>Instructor Name: Yang Liu</a:t>
            </a:r>
            <a:endParaRPr lang="en-US" sz="2000">
              <a:ea typeface="+mn-lt"/>
              <a:cs typeface="+mn-lt"/>
            </a:endParaRPr>
          </a:p>
          <a:p>
            <a:pPr algn="ctr">
              <a:spcAft>
                <a:spcPts val="600"/>
              </a:spcAft>
            </a:pPr>
            <a:br>
              <a:rPr lang="en-US" sz="2000" b="1">
                <a:ea typeface="+mn-lt"/>
                <a:cs typeface="+mn-lt"/>
              </a:rPr>
            </a:br>
            <a:r>
              <a:rPr lang="en-US" sz="2000" b="1">
                <a:ea typeface="+mn-lt"/>
                <a:cs typeface="+mn-lt"/>
              </a:rPr>
              <a:t>Submitted on: July 1, 2021</a:t>
            </a:r>
            <a:endParaRPr lang="en-US" sz="2000">
              <a:ea typeface="+mn-lt"/>
              <a:cs typeface="+mn-lt"/>
            </a:endParaRPr>
          </a:p>
          <a:p>
            <a:pPr algn="l">
              <a:spcAft>
                <a:spcPts val="600"/>
              </a:spcAft>
            </a:pPr>
            <a:endParaRPr lang="en-US">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D58783-361D-4C59-BCE0-4F92BD90C7E2}"/>
              </a:ext>
            </a:extLst>
          </p:cNvPr>
          <p:cNvSpPr>
            <a:spLocks noGrp="1"/>
          </p:cNvSpPr>
          <p:nvPr>
            <p:ph idx="1"/>
          </p:nvPr>
        </p:nvSpPr>
        <p:spPr>
          <a:xfrm>
            <a:off x="793661" y="2388494"/>
            <a:ext cx="4530898" cy="3639450"/>
          </a:xfrm>
        </p:spPr>
        <p:txBody>
          <a:bodyPr vert="horz" lIns="91440" tIns="45720" rIns="91440" bIns="45720" rtlCol="0" anchor="ctr">
            <a:normAutofit fontScale="92500" lnSpcReduction="10000"/>
          </a:bodyPr>
          <a:lstStyle/>
          <a:p>
            <a:pPr>
              <a:buNone/>
            </a:pPr>
            <a:endParaRPr lang="en-US" sz="2000">
              <a:ea typeface="+mn-lt"/>
              <a:cs typeface="+mn-lt"/>
            </a:endParaRPr>
          </a:p>
          <a:p>
            <a:pPr>
              <a:buNone/>
            </a:pPr>
            <a:endParaRPr lang="en-US" sz="2000">
              <a:ea typeface="+mn-lt"/>
              <a:cs typeface="+mn-lt"/>
            </a:endParaRPr>
          </a:p>
          <a:p>
            <a:endParaRPr lang="en-US" sz="2000">
              <a:ea typeface="+mn-lt"/>
              <a:cs typeface="+mn-lt"/>
            </a:endParaRPr>
          </a:p>
          <a:p>
            <a:pPr marL="0" indent="0">
              <a:buNone/>
            </a:pPr>
            <a:endParaRPr lang="en-US" sz="2000">
              <a:ea typeface="+mn-lt"/>
              <a:cs typeface="+mn-lt"/>
            </a:endParaRPr>
          </a:p>
          <a:p>
            <a:r>
              <a:rPr lang="en-US" sz="2000">
                <a:ea typeface="+mn-lt"/>
                <a:cs typeface="+mn-lt"/>
              </a:rPr>
              <a:t>Growing social media has become one of the influencing factors for the sales of home decorating products. </a:t>
            </a:r>
            <a:endParaRPr lang="en-US">
              <a:ea typeface="+mn-lt"/>
              <a:cs typeface="+mn-lt"/>
            </a:endParaRPr>
          </a:p>
          <a:p>
            <a:r>
              <a:rPr lang="en-US" sz="2000">
                <a:ea typeface="+mn-lt"/>
                <a:cs typeface="+mn-lt"/>
              </a:rPr>
              <a:t>The manufacturers are also expanding their presence on social media platforms to get the new launches more familiar to the customers to make them purchase the products.</a:t>
            </a:r>
            <a:endParaRPr lang="en-US">
              <a:cs typeface="Calibri"/>
            </a:endParaRPr>
          </a:p>
          <a:p>
            <a:pPr>
              <a:buNone/>
            </a:pPr>
            <a:endParaRPr lang="en-US"/>
          </a:p>
          <a:p>
            <a:pPr>
              <a:buNone/>
            </a:pPr>
            <a:endParaRPr lang="en-US" sz="2000">
              <a:ea typeface="+mn-lt"/>
              <a:cs typeface="+mn-lt"/>
            </a:endParaRPr>
          </a:p>
          <a:p>
            <a:endParaRPr lang="en-US" sz="2000">
              <a:cs typeface="Calibri" panose="020F0502020204030204"/>
            </a:endParaRPr>
          </a:p>
          <a:p>
            <a:pPr marL="0" indent="0">
              <a:buNone/>
            </a:pPr>
            <a:endParaRPr lang="en-US" sz="2000">
              <a:cs typeface="Calibri" panose="020F0502020204030204"/>
            </a:endParaRPr>
          </a:p>
          <a:p>
            <a:endParaRPr lang="en-US"/>
          </a:p>
          <a:p>
            <a:pPr marL="0" indent="0">
              <a:buNone/>
            </a:pPr>
            <a:endParaRPr lang="en-US" sz="2000">
              <a:cs typeface="Calibri" panose="020F0502020204030204"/>
            </a:endParaRP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2D7776B-FFFF-4E16-80D4-67B9DDBE7997}"/>
              </a:ext>
            </a:extLst>
          </p:cNvPr>
          <p:cNvSpPr>
            <a:spLocks noGrp="1"/>
          </p:cNvSpPr>
          <p:nvPr>
            <p:ph type="title"/>
          </p:nvPr>
        </p:nvSpPr>
        <p:spPr>
          <a:xfrm>
            <a:off x="838200" y="597354"/>
            <a:ext cx="10515600" cy="1325563"/>
          </a:xfrm>
        </p:spPr>
        <p:txBody>
          <a:bodyPr/>
          <a:lstStyle/>
          <a:p>
            <a:pPr marL="57150">
              <a:spcBef>
                <a:spcPts val="0"/>
              </a:spcBef>
              <a:spcAft>
                <a:spcPts val="600"/>
              </a:spcAft>
            </a:pPr>
            <a:r>
              <a:rPr lang="en-US">
                <a:ea typeface="+mj-lt"/>
                <a:cs typeface="+mj-lt"/>
              </a:rPr>
              <a:t>Growing influencing factors</a:t>
            </a:r>
            <a:endParaRPr lang="en-US"/>
          </a:p>
          <a:p>
            <a:endParaRPr lang="en-US">
              <a:cs typeface="Calibri Light"/>
            </a:endParaRPr>
          </a:p>
        </p:txBody>
      </p:sp>
      <p:pic>
        <p:nvPicPr>
          <p:cNvPr id="12" name="Picture 13" descr="Shape&#10;&#10;Description automatically generated">
            <a:extLst>
              <a:ext uri="{FF2B5EF4-FFF2-40B4-BE49-F238E27FC236}">
                <a16:creationId xmlns:a16="http://schemas.microsoft.com/office/drawing/2014/main" id="{552D0B07-79CF-423F-9AE2-301D9C9F978C}"/>
              </a:ext>
            </a:extLst>
          </p:cNvPr>
          <p:cNvPicPr>
            <a:picLocks noChangeAspect="1"/>
          </p:cNvPicPr>
          <p:nvPr/>
        </p:nvPicPr>
        <p:blipFill>
          <a:blip r:embed="rId2"/>
          <a:stretch>
            <a:fillRect/>
          </a:stretch>
        </p:blipFill>
        <p:spPr>
          <a:xfrm>
            <a:off x="5798457" y="2822057"/>
            <a:ext cx="5043714" cy="2070228"/>
          </a:xfrm>
          <a:prstGeom prst="rect">
            <a:avLst/>
          </a:prstGeom>
        </p:spPr>
      </p:pic>
    </p:spTree>
    <p:extLst>
      <p:ext uri="{BB962C8B-B14F-4D97-AF65-F5344CB8AC3E}">
        <p14:creationId xmlns:p14="http://schemas.microsoft.com/office/powerpoint/2010/main" val="146516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42891" y="1153572"/>
            <a:ext cx="3844343" cy="4461163"/>
          </a:xfrm>
        </p:spPr>
        <p:txBody>
          <a:bodyPr>
            <a:normAutofit/>
          </a:bodyPr>
          <a:lstStyle/>
          <a:p>
            <a:r>
              <a:rPr lang="en-US">
                <a:solidFill>
                  <a:schemeClr val="bg1"/>
                </a:solidFill>
                <a:cs typeface="Calibri Light"/>
              </a:rPr>
              <a:t>Literature Rivew</a:t>
            </a:r>
            <a:endParaRPr lang="en-US">
              <a:solidFill>
                <a:schemeClr val="bg1"/>
              </a:solidFill>
            </a:endParaRP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380633" y="1896269"/>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CBDA1C2C-44CD-43E5-93F0-7B05219C067E}"/>
              </a:ext>
            </a:extLst>
          </p:cNvPr>
          <p:cNvSpPr txBox="1"/>
          <p:nvPr/>
        </p:nvSpPr>
        <p:spPr>
          <a:xfrm>
            <a:off x="4628001" y="1487789"/>
            <a:ext cx="6794174" cy="2908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000">
              <a:cs typeface="Calibri" panose="020F0502020204030204"/>
            </a:endParaRPr>
          </a:p>
          <a:p>
            <a:endParaRPr lang="en-US" sz="2600">
              <a:cs typeface="Calibri" panose="020F0502020204030204"/>
            </a:endParaRPr>
          </a:p>
          <a:p>
            <a:pPr marL="285750" indent="-228600">
              <a:lnSpc>
                <a:spcPct val="90000"/>
              </a:lnSpc>
              <a:spcAft>
                <a:spcPts val="600"/>
              </a:spcAft>
              <a:buFont typeface="Arial,Sans-Serif"/>
              <a:buChar char="•"/>
            </a:pPr>
            <a:r>
              <a:rPr lang="en-US" sz="2600">
                <a:ea typeface="+mn-lt"/>
                <a:cs typeface="+mn-lt"/>
              </a:rPr>
              <a:t>On-going trend </a:t>
            </a:r>
          </a:p>
          <a:p>
            <a:pPr marL="285750" indent="-228600">
              <a:lnSpc>
                <a:spcPct val="90000"/>
              </a:lnSpc>
              <a:spcAft>
                <a:spcPts val="600"/>
              </a:spcAft>
              <a:buFont typeface="Arial,Sans-Serif"/>
              <a:buChar char="•"/>
            </a:pPr>
            <a:endParaRPr lang="en-US" sz="2600">
              <a:ea typeface="+mn-lt"/>
              <a:cs typeface="+mn-lt"/>
            </a:endParaRPr>
          </a:p>
          <a:p>
            <a:pPr marL="285750" indent="-228600">
              <a:lnSpc>
                <a:spcPct val="90000"/>
              </a:lnSpc>
              <a:spcAft>
                <a:spcPts val="600"/>
              </a:spcAft>
              <a:buFont typeface="Arial,Sans-Serif"/>
              <a:buChar char="•"/>
            </a:pPr>
            <a:r>
              <a:rPr lang="en-US" sz="2600">
                <a:ea typeface="+mn-lt"/>
                <a:cs typeface="+mn-lt"/>
              </a:rPr>
              <a:t>Threats and opportunity </a:t>
            </a:r>
          </a:p>
          <a:p>
            <a:pPr marL="285750" indent="-228600">
              <a:lnSpc>
                <a:spcPct val="90000"/>
              </a:lnSpc>
              <a:spcAft>
                <a:spcPts val="600"/>
              </a:spcAft>
              <a:buFont typeface="Arial,Sans-Serif"/>
              <a:buChar char="•"/>
            </a:pPr>
            <a:endParaRPr lang="en-US" sz="2600">
              <a:ea typeface="+mn-lt"/>
              <a:cs typeface="+mn-lt"/>
            </a:endParaRPr>
          </a:p>
          <a:p>
            <a:pPr marL="285750" indent="-228600">
              <a:lnSpc>
                <a:spcPct val="90000"/>
              </a:lnSpc>
              <a:spcAft>
                <a:spcPts val="600"/>
              </a:spcAft>
              <a:buFont typeface="Arial,Sans-Serif"/>
              <a:buChar char="•"/>
            </a:pPr>
            <a:r>
              <a:rPr lang="en-US" sz="2600">
                <a:ea typeface="+mn-lt"/>
                <a:cs typeface="+mn-lt"/>
              </a:rPr>
              <a:t>Every-day low price strategy</a:t>
            </a:r>
            <a:endParaRPr lang="en-US"/>
          </a:p>
        </p:txBody>
      </p:sp>
    </p:spTree>
    <p:extLst>
      <p:ext uri="{BB962C8B-B14F-4D97-AF65-F5344CB8AC3E}">
        <p14:creationId xmlns:p14="http://schemas.microsoft.com/office/powerpoint/2010/main" val="140019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7D2DB-9642-4039-ABF8-9309674C8A5B}"/>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On-going trend</a:t>
            </a:r>
            <a:endParaRPr lang="en-US" sz="4800"/>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D58783-361D-4C59-BCE0-4F92BD90C7E2}"/>
              </a:ext>
            </a:extLst>
          </p:cNvPr>
          <p:cNvSpPr>
            <a:spLocks noGrp="1"/>
          </p:cNvSpPr>
          <p:nvPr>
            <p:ph idx="1"/>
          </p:nvPr>
        </p:nvSpPr>
        <p:spPr>
          <a:xfrm>
            <a:off x="386565" y="2599509"/>
            <a:ext cx="5209391" cy="3639450"/>
          </a:xfrm>
        </p:spPr>
        <p:txBody>
          <a:bodyPr vert="horz" lIns="91440" tIns="45720" rIns="91440" bIns="45720" rtlCol="0" anchor="ctr">
            <a:normAutofit/>
          </a:bodyPr>
          <a:lstStyle/>
          <a:p>
            <a:pPr algn="just"/>
            <a:r>
              <a:rPr lang="en-US" sz="2000">
                <a:ea typeface="+mn-lt"/>
                <a:cs typeface="+mn-lt"/>
              </a:rPr>
              <a:t>The improvement of urbanization leads to the increase of the number of new families. The home decor market valued at US$ 190.96 Billion in 2020</a:t>
            </a:r>
            <a:endParaRPr lang="en-US" sz="2000">
              <a:cs typeface="Calibri" panose="020F0502020204030204"/>
            </a:endParaRPr>
          </a:p>
          <a:p>
            <a:pPr algn="just"/>
            <a:r>
              <a:rPr lang="en-US" sz="2000">
                <a:ea typeface="+mn-lt"/>
                <a:cs typeface="+mn-lt"/>
              </a:rPr>
              <a:t>The strong performance of the online retail sector is also an important factor in promoting the development of this market, and the affordability and convenience have always been an important obstacle to the home decoration market .</a:t>
            </a:r>
            <a:endParaRPr lang="en-US" sz="2000">
              <a:cs typeface="Calibri" panose="020F0502020204030204"/>
            </a:endParaRPr>
          </a:p>
        </p:txBody>
      </p:sp>
      <p:pic>
        <p:nvPicPr>
          <p:cNvPr id="4" name="Picture 4" descr="Chart, bar chart&#10;&#10;Description automatically generated">
            <a:extLst>
              <a:ext uri="{FF2B5EF4-FFF2-40B4-BE49-F238E27FC236}">
                <a16:creationId xmlns:a16="http://schemas.microsoft.com/office/drawing/2014/main" id="{45778B11-90C3-4FB1-9DC1-7F94DBA339A8}"/>
              </a:ext>
            </a:extLst>
          </p:cNvPr>
          <p:cNvPicPr>
            <a:picLocks noChangeAspect="1"/>
          </p:cNvPicPr>
          <p:nvPr/>
        </p:nvPicPr>
        <p:blipFill>
          <a:blip r:embed="rId2"/>
          <a:stretch>
            <a:fillRect/>
          </a:stretch>
        </p:blipFill>
        <p:spPr>
          <a:xfrm>
            <a:off x="5911532" y="2599529"/>
            <a:ext cx="5432112" cy="330624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1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D093-81DA-4345-BB19-922D97CF5D38}"/>
              </a:ext>
            </a:extLst>
          </p:cNvPr>
          <p:cNvSpPr>
            <a:spLocks noGrp="1"/>
          </p:cNvSpPr>
          <p:nvPr>
            <p:ph type="title"/>
          </p:nvPr>
        </p:nvSpPr>
        <p:spPr>
          <a:xfrm>
            <a:off x="4965430" y="629268"/>
            <a:ext cx="6586491" cy="1286160"/>
          </a:xfrm>
        </p:spPr>
        <p:txBody>
          <a:bodyPr anchor="b">
            <a:normAutofit/>
          </a:bodyPr>
          <a:lstStyle/>
          <a:p>
            <a:r>
              <a:rPr lang="en-US">
                <a:ea typeface="+mj-lt"/>
                <a:cs typeface="+mj-lt"/>
              </a:rPr>
              <a:t>Threats and opportunity: </a:t>
            </a:r>
            <a:endParaRPr lang="en-US"/>
          </a:p>
        </p:txBody>
      </p:sp>
      <p:sp>
        <p:nvSpPr>
          <p:cNvPr id="3" name="Content Placeholder 2">
            <a:extLst>
              <a:ext uri="{FF2B5EF4-FFF2-40B4-BE49-F238E27FC236}">
                <a16:creationId xmlns:a16="http://schemas.microsoft.com/office/drawing/2014/main" id="{8BF8956E-ADA6-4866-8D56-36841E5CA1B8}"/>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endParaRPr lang="en-US" sz="2000">
              <a:cs typeface="Calibri" panose="020F0502020204030204"/>
            </a:endParaRPr>
          </a:p>
          <a:p>
            <a:pPr algn="just"/>
            <a:r>
              <a:rPr lang="en-US" sz="2000">
                <a:ea typeface="+mn-lt"/>
                <a:cs typeface="+mn-lt"/>
              </a:rPr>
              <a:t>Earlier this year, many stores closed because of the isolation policy of covid-19, which caused immeasurable losses to some parts of the retail industry. </a:t>
            </a:r>
          </a:p>
          <a:p>
            <a:pPr algn="just"/>
            <a:r>
              <a:rPr lang="en-US" sz="2000">
                <a:ea typeface="+mn-lt"/>
                <a:cs typeface="+mn-lt"/>
              </a:rPr>
              <a:t>According to Forbes, the struggle for home retailers will continue. For large retailers,  they can increase the intensity of online sales, on the other hand, they can provide more displays, more collocations for people to choose, and provide appropriate consulting services, so that customers' experience in the store is irreplaceable. </a:t>
            </a:r>
            <a:endParaRPr lang="en-US" sz="2000">
              <a:cs typeface="Calibri"/>
            </a:endParaRPr>
          </a:p>
        </p:txBody>
      </p:sp>
      <p:pic>
        <p:nvPicPr>
          <p:cNvPr id="4" name="Picture 4" descr="A picture containing text, sky, sign, outdoor&#10;&#10;Description automatically generated">
            <a:extLst>
              <a:ext uri="{FF2B5EF4-FFF2-40B4-BE49-F238E27FC236}">
                <a16:creationId xmlns:a16="http://schemas.microsoft.com/office/drawing/2014/main" id="{91C55CB9-42A2-472B-8D54-A9A021CEDB15}"/>
              </a:ext>
            </a:extLst>
          </p:cNvPr>
          <p:cNvPicPr>
            <a:picLocks noChangeAspect="1"/>
          </p:cNvPicPr>
          <p:nvPr/>
        </p:nvPicPr>
        <p:blipFill rotWithShape="1">
          <a:blip r:embed="rId2"/>
          <a:srcRect l="10239" r="22167"/>
          <a:stretch/>
        </p:blipFill>
        <p:spPr>
          <a:xfrm>
            <a:off x="20" y="10"/>
            <a:ext cx="4635571" cy="6857990"/>
          </a:xfrm>
          <a:prstGeom prst="rect">
            <a:avLst/>
          </a:prstGeom>
          <a:effectLst/>
        </p:spPr>
      </p:pic>
      <p:cxnSp>
        <p:nvCxnSpPr>
          <p:cNvPr id="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CB5F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137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0832-CFEC-41BA-ABAF-CABFEA629661}"/>
              </a:ext>
            </a:extLst>
          </p:cNvPr>
          <p:cNvSpPr>
            <a:spLocks noGrp="1"/>
          </p:cNvSpPr>
          <p:nvPr>
            <p:ph type="title"/>
          </p:nvPr>
        </p:nvSpPr>
        <p:spPr>
          <a:xfrm>
            <a:off x="960100" y="978102"/>
            <a:ext cx="10588434" cy="1062644"/>
          </a:xfrm>
        </p:spPr>
        <p:txBody>
          <a:bodyPr anchor="b">
            <a:normAutofit/>
          </a:bodyPr>
          <a:lstStyle/>
          <a:p>
            <a:r>
              <a:rPr lang="en-US">
                <a:ea typeface="+mj-lt"/>
                <a:cs typeface="+mj-lt"/>
              </a:rPr>
              <a:t>Every-day low price strategy: </a:t>
            </a:r>
            <a:endParaRPr lang="en-US"/>
          </a:p>
        </p:txBody>
      </p:sp>
      <p:cxnSp>
        <p:nvCxnSpPr>
          <p:cNvPr id="6"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15A3B037-F28E-45BD-B48A-BA06812DD097}"/>
              </a:ext>
            </a:extLst>
          </p:cNvPr>
          <p:cNvPicPr>
            <a:picLocks noChangeAspect="1"/>
          </p:cNvPicPr>
          <p:nvPr/>
        </p:nvPicPr>
        <p:blipFill>
          <a:blip r:embed="rId2"/>
          <a:stretch>
            <a:fillRect/>
          </a:stretch>
        </p:blipFill>
        <p:spPr>
          <a:xfrm>
            <a:off x="1114023" y="2811104"/>
            <a:ext cx="3366480" cy="2768929"/>
          </a:xfrm>
          <a:prstGeom prst="rect">
            <a:avLst/>
          </a:prstGeom>
        </p:spPr>
      </p:pic>
      <p:sp>
        <p:nvSpPr>
          <p:cNvPr id="3" name="Content Placeholder 2">
            <a:extLst>
              <a:ext uri="{FF2B5EF4-FFF2-40B4-BE49-F238E27FC236}">
                <a16:creationId xmlns:a16="http://schemas.microsoft.com/office/drawing/2014/main" id="{34B30878-AC53-422B-8392-5A73E3901DC9}"/>
              </a:ext>
            </a:extLst>
          </p:cNvPr>
          <p:cNvSpPr>
            <a:spLocks noGrp="1"/>
          </p:cNvSpPr>
          <p:nvPr>
            <p:ph idx="1"/>
          </p:nvPr>
        </p:nvSpPr>
        <p:spPr>
          <a:xfrm>
            <a:off x="4955354" y="2682433"/>
            <a:ext cx="6282169" cy="3215749"/>
          </a:xfrm>
        </p:spPr>
        <p:txBody>
          <a:bodyPr vert="horz" lIns="91440" tIns="45720" rIns="91440" bIns="45720" rtlCol="0">
            <a:normAutofit/>
          </a:bodyPr>
          <a:lstStyle/>
          <a:p>
            <a:r>
              <a:rPr lang="en-US" sz="1700">
                <a:ea typeface="+mn-lt"/>
                <a:cs typeface="+mn-lt"/>
              </a:rPr>
              <a:t>From the perspective of EDLP’s definition: according to Bell and Lattin, some retailers position themselves on the basis of  “low prices, everyday” across a wide assortment of product categories, while others offer temporary deep discounts in a smaller group of categories (Bell and Lattin, 1998)</a:t>
            </a:r>
            <a:endParaRPr lang="en-US" sz="1700"/>
          </a:p>
          <a:p>
            <a:r>
              <a:rPr lang="en-US" sz="1700">
                <a:ea typeface="+mn-lt"/>
                <a:cs typeface="+mn-lt"/>
              </a:rPr>
              <a:t>From the perspective of market factors and consumer factors: researchers found that consumer demographics are very important in choice of pricing strategies. Bailey (2008) found that sale proneness, store loyalty, and consumer income may affect consumer’s attitude toward EDLP. Bell et al.</a:t>
            </a:r>
            <a:endParaRPr lang="en-US" sz="1700">
              <a:cs typeface="Calibri"/>
            </a:endParaRPr>
          </a:p>
        </p:txBody>
      </p:sp>
    </p:spTree>
    <p:extLst>
      <p:ext uri="{BB962C8B-B14F-4D97-AF65-F5344CB8AC3E}">
        <p14:creationId xmlns:p14="http://schemas.microsoft.com/office/powerpoint/2010/main" val="199648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28"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1"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E1801E0-10E6-4D20-9235-27466DA7F31A}"/>
              </a:ext>
            </a:extLst>
          </p:cNvPr>
          <p:cNvSpPr>
            <a:spLocks noGrp="1"/>
          </p:cNvSpPr>
          <p:nvPr>
            <p:ph type="title"/>
          </p:nvPr>
        </p:nvSpPr>
        <p:spPr>
          <a:xfrm rot="16200000">
            <a:off x="-1325880" y="1947672"/>
            <a:ext cx="5961888" cy="2788920"/>
          </a:xfrm>
        </p:spPr>
        <p:txBody>
          <a:bodyPr anchor="ctr">
            <a:normAutofit/>
          </a:bodyPr>
          <a:lstStyle/>
          <a:p>
            <a:pPr algn="ctr"/>
            <a:r>
              <a:rPr lang="en-US">
                <a:solidFill>
                  <a:schemeClr val="bg1"/>
                </a:solidFill>
                <a:cs typeface="Calibri Light"/>
              </a:rPr>
              <a:t>AHG: Primary Goals </a:t>
            </a:r>
            <a:endParaRPr lang="en-US">
              <a:solidFill>
                <a:schemeClr val="bg1"/>
              </a:solidFill>
            </a:endParaRPr>
          </a:p>
        </p:txBody>
      </p:sp>
      <p:graphicFrame>
        <p:nvGraphicFramePr>
          <p:cNvPr id="33" name="Content Placeholder 2">
            <a:extLst>
              <a:ext uri="{FF2B5EF4-FFF2-40B4-BE49-F238E27FC236}">
                <a16:creationId xmlns:a16="http://schemas.microsoft.com/office/drawing/2014/main" id="{7DB14416-4E92-44E9-90F1-94E723C02AF3}"/>
              </a:ext>
            </a:extLst>
          </p:cNvPr>
          <p:cNvGraphicFramePr>
            <a:graphicFrameLocks noGrp="1"/>
          </p:cNvGraphicFramePr>
          <p:nvPr>
            <p:ph idx="1"/>
            <p:extLst>
              <p:ext uri="{D42A27DB-BD31-4B8C-83A1-F6EECF244321}">
                <p14:modId xmlns:p14="http://schemas.microsoft.com/office/powerpoint/2010/main" val="299513844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661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1">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34893B31-C338-497F-AE30-1F4C2BD8B771}"/>
              </a:ext>
            </a:extLst>
          </p:cNvPr>
          <p:cNvPicPr>
            <a:picLocks noChangeAspect="1"/>
          </p:cNvPicPr>
          <p:nvPr/>
        </p:nvPicPr>
        <p:blipFill rotWithShape="1">
          <a:blip r:embed="rId2"/>
          <a:srcRect l="4700"/>
          <a:stretch/>
        </p:blipFill>
        <p:spPr>
          <a:xfrm>
            <a:off x="7833123" y="584925"/>
            <a:ext cx="3674324" cy="4131963"/>
          </a:xfrm>
          <a:prstGeom prst="rect">
            <a:avLst/>
          </a:prstGeom>
        </p:spPr>
      </p:pic>
      <p:sp>
        <p:nvSpPr>
          <p:cNvPr id="8" name="Rectangle 13">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76E54-0F46-4970-887B-ACC567B63B63}"/>
              </a:ext>
            </a:extLst>
          </p:cNvPr>
          <p:cNvSpPr>
            <a:spLocks noGrp="1"/>
          </p:cNvSpPr>
          <p:nvPr>
            <p:ph type="title"/>
          </p:nvPr>
        </p:nvSpPr>
        <p:spPr>
          <a:xfrm>
            <a:off x="214944" y="469117"/>
            <a:ext cx="7764927" cy="1043828"/>
          </a:xfrm>
        </p:spPr>
        <p:txBody>
          <a:bodyPr vert="horz" lIns="91440" tIns="45720" rIns="91440" bIns="45720" rtlCol="0" anchor="b">
            <a:normAutofit/>
          </a:bodyPr>
          <a:lstStyle/>
          <a:p>
            <a:pPr algn="ctr"/>
            <a:r>
              <a:rPr lang="en-US" sz="6200" b="1" kern="1200">
                <a:latin typeface="Calibri"/>
                <a:cs typeface="Calibri"/>
              </a:rPr>
              <a:t>Business Questions </a:t>
            </a:r>
          </a:p>
        </p:txBody>
      </p:sp>
      <p:sp>
        <p:nvSpPr>
          <p:cNvPr id="10" name="Rectangle: Rounded Corners 1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TextBox 2">
            <a:extLst>
              <a:ext uri="{FF2B5EF4-FFF2-40B4-BE49-F238E27FC236}">
                <a16:creationId xmlns:a16="http://schemas.microsoft.com/office/drawing/2014/main" id="{50359D19-384B-4007-8B57-FD31FFB705FD}"/>
              </a:ext>
            </a:extLst>
          </p:cNvPr>
          <p:cNvSpPr txBox="1"/>
          <p:nvPr/>
        </p:nvSpPr>
        <p:spPr>
          <a:xfrm>
            <a:off x="372623" y="2217633"/>
            <a:ext cx="6746382" cy="2351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500"/>
              </a:spcBef>
              <a:buFont typeface="Arial"/>
              <a:buChar char="•"/>
            </a:pPr>
            <a:r>
              <a:rPr lang="en">
                <a:latin typeface="Times New Roman"/>
                <a:cs typeface="Times New Roman"/>
              </a:rPr>
              <a:t>How the occupation related data affect sales?</a:t>
            </a:r>
            <a:endParaRPr lang="en-US">
              <a:ea typeface="+mn-lt"/>
              <a:cs typeface="+mn-lt"/>
            </a:endParaRPr>
          </a:p>
          <a:p>
            <a:pPr marL="285750" indent="-285750">
              <a:spcBef>
                <a:spcPts val="500"/>
              </a:spcBef>
              <a:buFont typeface="Arial"/>
              <a:buChar char="•"/>
            </a:pPr>
            <a:r>
              <a:rPr lang="en">
                <a:latin typeface="Times New Roman"/>
                <a:cs typeface="Times New Roman"/>
              </a:rPr>
              <a:t>How the race affect sales?</a:t>
            </a:r>
            <a:endParaRPr lang="en-US">
              <a:ea typeface="+mn-lt"/>
              <a:cs typeface="+mn-lt"/>
            </a:endParaRPr>
          </a:p>
          <a:p>
            <a:pPr marL="285750" indent="-285750">
              <a:spcBef>
                <a:spcPts val="500"/>
              </a:spcBef>
              <a:buFont typeface="Arial"/>
              <a:buChar char="•"/>
            </a:pPr>
            <a:r>
              <a:rPr lang="en">
                <a:latin typeface="Times New Roman"/>
                <a:cs typeface="Times New Roman"/>
              </a:rPr>
              <a:t>How the transportation affect sales?</a:t>
            </a:r>
            <a:endParaRPr lang="en-US">
              <a:ea typeface="+mn-lt"/>
              <a:cs typeface="+mn-lt"/>
            </a:endParaRPr>
          </a:p>
          <a:p>
            <a:pPr marL="285750" indent="-285750">
              <a:spcBef>
                <a:spcPts val="500"/>
              </a:spcBef>
              <a:buFont typeface="Arial"/>
              <a:buChar char="•"/>
            </a:pPr>
            <a:r>
              <a:rPr lang="en">
                <a:latin typeface="Times New Roman"/>
                <a:cs typeface="Times New Roman"/>
              </a:rPr>
              <a:t>Variables “Total house units”, “Total vacant houses” in that particular state has an impact on sales?</a:t>
            </a:r>
            <a:endParaRPr lang="en-US">
              <a:ea typeface="+mn-lt"/>
              <a:cs typeface="+mn-lt"/>
            </a:endParaRPr>
          </a:p>
          <a:p>
            <a:pPr marL="285750" indent="-285750">
              <a:spcBef>
                <a:spcPts val="500"/>
              </a:spcBef>
              <a:buFont typeface="Arial"/>
              <a:buChar char="•"/>
            </a:pPr>
            <a:r>
              <a:rPr lang="en">
                <a:latin typeface="Times New Roman"/>
                <a:cs typeface="Times New Roman"/>
              </a:rPr>
              <a:t>How the number of establishments might affect the sales?</a:t>
            </a:r>
            <a:endParaRPr lang="en-US">
              <a:latin typeface="Calibri" panose="020F0502020204030204"/>
              <a:cs typeface="Calibri" panose="020F0502020204030204"/>
            </a:endParaRPr>
          </a:p>
          <a:p>
            <a:pPr marL="285750" indent="-285750">
              <a:spcBef>
                <a:spcPts val="500"/>
              </a:spcBef>
              <a:buFont typeface="Arial"/>
              <a:buChar char="•"/>
            </a:pPr>
            <a:r>
              <a:rPr lang="en">
                <a:latin typeface="Times New Roman"/>
                <a:cs typeface="Times New Roman"/>
              </a:rPr>
              <a:t>What is the impact of every-day low price strategy on sale?</a:t>
            </a:r>
          </a:p>
        </p:txBody>
      </p:sp>
    </p:spTree>
    <p:extLst>
      <p:ext uri="{BB962C8B-B14F-4D97-AF65-F5344CB8AC3E}">
        <p14:creationId xmlns:p14="http://schemas.microsoft.com/office/powerpoint/2010/main" val="339395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328246" y="1051118"/>
            <a:ext cx="3200400" cy="4461163"/>
          </a:xfrm>
        </p:spPr>
        <p:txBody>
          <a:bodyPr>
            <a:normAutofit/>
          </a:bodyPr>
          <a:lstStyle/>
          <a:p>
            <a:r>
              <a:rPr lang="en-US" b="1">
                <a:solidFill>
                  <a:srgbClr val="FFFFFF"/>
                </a:solidFill>
                <a:cs typeface="Calibri Light"/>
              </a:rPr>
              <a:t>Data</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2985F1B6-BDCC-4156-AC19-E096511CAFF6}"/>
              </a:ext>
            </a:extLst>
          </p:cNvPr>
          <p:cNvSpPr txBox="1"/>
          <p:nvPr/>
        </p:nvSpPr>
        <p:spPr>
          <a:xfrm>
            <a:off x="4167307" y="1887711"/>
            <a:ext cx="6598023" cy="22236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150000"/>
              </a:lnSpc>
              <a:spcBef>
                <a:spcPts val="500"/>
              </a:spcBef>
              <a:buFont typeface="Wingdings,Sans-Serif"/>
              <a:buChar char="Ø"/>
            </a:pPr>
            <a:endParaRPr lang="en-US">
              <a:latin typeface="Times New Roman"/>
              <a:cs typeface="Calibri"/>
            </a:endParaRPr>
          </a:p>
          <a:p>
            <a:pPr marL="742950" lvl="1" indent="-285750">
              <a:lnSpc>
                <a:spcPct val="150000"/>
              </a:lnSpc>
              <a:spcBef>
                <a:spcPts val="500"/>
              </a:spcBef>
              <a:buFont typeface="Arial"/>
              <a:buChar char="•"/>
            </a:pPr>
            <a:r>
              <a:rPr lang="en-US">
                <a:latin typeface="Times New Roman"/>
                <a:cs typeface="Calibri"/>
              </a:rPr>
              <a:t>Overview</a:t>
            </a:r>
          </a:p>
          <a:p>
            <a:pPr marL="742950" lvl="1" indent="-285750">
              <a:lnSpc>
                <a:spcPct val="150000"/>
              </a:lnSpc>
              <a:spcBef>
                <a:spcPts val="500"/>
              </a:spcBef>
              <a:buFont typeface="Arial"/>
              <a:buChar char="•"/>
            </a:pPr>
            <a:r>
              <a:rPr lang="en-US">
                <a:latin typeface="Times New Roman"/>
                <a:cs typeface="Calibri"/>
              </a:rPr>
              <a:t>Data preprocessing</a:t>
            </a:r>
          </a:p>
          <a:p>
            <a:pPr marL="742950" lvl="1" indent="-285750">
              <a:lnSpc>
                <a:spcPct val="150000"/>
              </a:lnSpc>
              <a:spcBef>
                <a:spcPts val="500"/>
              </a:spcBef>
              <a:buFont typeface="Wingdings,Sans-Serif"/>
              <a:buChar char="Ø"/>
            </a:pPr>
            <a:endParaRPr lang="en-US">
              <a:latin typeface="Times New Roman"/>
              <a:cs typeface="Calibri"/>
            </a:endParaRPr>
          </a:p>
          <a:p>
            <a:pPr marL="285750" indent="-285750">
              <a:buFont typeface="Arial"/>
              <a:buChar char="•"/>
            </a:pPr>
            <a:endParaRPr lang="en-US">
              <a:latin typeface="Times New Roman"/>
              <a:cs typeface="Calibri"/>
            </a:endParaRPr>
          </a:p>
        </p:txBody>
      </p:sp>
    </p:spTree>
    <p:extLst>
      <p:ext uri="{BB962C8B-B14F-4D97-AF65-F5344CB8AC3E}">
        <p14:creationId xmlns:p14="http://schemas.microsoft.com/office/powerpoint/2010/main" val="1115614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3AE07-A11A-4AFB-8E78-B13DF6113F75}"/>
              </a:ext>
            </a:extLst>
          </p:cNvPr>
          <p:cNvSpPr>
            <a:spLocks noGrp="1"/>
          </p:cNvSpPr>
          <p:nvPr>
            <p:ph type="title"/>
          </p:nvPr>
        </p:nvSpPr>
        <p:spPr>
          <a:xfrm>
            <a:off x="589560" y="856180"/>
            <a:ext cx="4560584" cy="1128068"/>
          </a:xfrm>
        </p:spPr>
        <p:txBody>
          <a:bodyPr anchor="ctr">
            <a:normAutofit/>
          </a:bodyPr>
          <a:lstStyle/>
          <a:p>
            <a:r>
              <a:rPr lang="en-US" sz="4000">
                <a:cs typeface="Calibri Light"/>
              </a:rPr>
              <a:t>Data Collection</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1F38F7-99DD-4736-8CA0-04A1F5190BEF}"/>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External data source: data.census.gov</a:t>
            </a:r>
            <a:endParaRPr lang="en-US" sz="2000"/>
          </a:p>
          <a:p>
            <a:r>
              <a:rPr lang="en-US" sz="2000">
                <a:cs typeface="Calibri"/>
              </a:rPr>
              <a:t>Cover three main topics: </a:t>
            </a:r>
          </a:p>
          <a:p>
            <a:pPr lvl="1">
              <a:buFont typeface="Wingdings" panose="020B0604020202020204" pitchFamily="34" charset="0"/>
              <a:buChar char="Ø"/>
            </a:pPr>
            <a:r>
              <a:rPr lang="en-US" sz="2000">
                <a:cs typeface="Calibri"/>
              </a:rPr>
              <a:t>Demographic</a:t>
            </a:r>
          </a:p>
          <a:p>
            <a:pPr lvl="1">
              <a:buFont typeface="Wingdings" panose="020B0604020202020204" pitchFamily="34" charset="0"/>
              <a:buChar char="Ø"/>
            </a:pPr>
            <a:r>
              <a:rPr lang="en-US" sz="2000">
                <a:cs typeface="Calibri"/>
              </a:rPr>
              <a:t>Work </a:t>
            </a:r>
          </a:p>
          <a:p>
            <a:pPr lvl="1">
              <a:buFont typeface="Wingdings" panose="020B0604020202020204" pitchFamily="34" charset="0"/>
              <a:buChar char="Ø"/>
            </a:pPr>
            <a:r>
              <a:rPr lang="en-US" sz="2000">
                <a:cs typeface="Calibri"/>
              </a:rPr>
              <a:t>Housing &amp; Transportation</a:t>
            </a:r>
          </a:p>
          <a:p>
            <a:r>
              <a:rPr lang="en-US" sz="2000">
                <a:cs typeface="Calibri"/>
              </a:rPr>
              <a:t>Aggregating level: years(2017-2019) &amp; zip level (each record responds to zip level data in that particular year.)</a:t>
            </a:r>
          </a:p>
          <a:p>
            <a:endParaRPr lang="en-US"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timeline&#10;&#10;Description automatically generated">
            <a:extLst>
              <a:ext uri="{FF2B5EF4-FFF2-40B4-BE49-F238E27FC236}">
                <a16:creationId xmlns:a16="http://schemas.microsoft.com/office/drawing/2014/main" id="{58CBF62F-3F24-4891-AE2D-B991F363F8D6}"/>
              </a:ext>
            </a:extLst>
          </p:cNvPr>
          <p:cNvPicPr>
            <a:picLocks noChangeAspect="1"/>
          </p:cNvPicPr>
          <p:nvPr/>
        </p:nvPicPr>
        <p:blipFill rotWithShape="1">
          <a:blip r:embed="rId2"/>
          <a:srcRect l="1211" r="272" b="2"/>
          <a:stretch/>
        </p:blipFill>
        <p:spPr>
          <a:xfrm>
            <a:off x="5977788" y="799352"/>
            <a:ext cx="5425410" cy="5259296"/>
          </a:xfrm>
          <a:prstGeom prst="rect">
            <a:avLst/>
          </a:prstGeom>
        </p:spPr>
      </p:pic>
    </p:spTree>
    <p:extLst>
      <p:ext uri="{BB962C8B-B14F-4D97-AF65-F5344CB8AC3E}">
        <p14:creationId xmlns:p14="http://schemas.microsoft.com/office/powerpoint/2010/main" val="3678230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BBDC-209D-4C10-904E-780E9990FC2C}"/>
              </a:ext>
            </a:extLst>
          </p:cNvPr>
          <p:cNvSpPr>
            <a:spLocks noGrp="1"/>
          </p:cNvSpPr>
          <p:nvPr>
            <p:ph type="title"/>
          </p:nvPr>
        </p:nvSpPr>
        <p:spPr/>
        <p:txBody>
          <a:bodyPr/>
          <a:lstStyle/>
          <a:p>
            <a:r>
              <a:rPr lang="en-US">
                <a:cs typeface="Calibri Light"/>
              </a:rPr>
              <a:t>Data</a:t>
            </a:r>
            <a:endParaRPr lang="en-US"/>
          </a:p>
        </p:txBody>
      </p:sp>
      <p:sp>
        <p:nvSpPr>
          <p:cNvPr id="3" name="Content Placeholder 2">
            <a:extLst>
              <a:ext uri="{FF2B5EF4-FFF2-40B4-BE49-F238E27FC236}">
                <a16:creationId xmlns:a16="http://schemas.microsoft.com/office/drawing/2014/main" id="{22562555-B00B-489A-9F7C-165517E17ED1}"/>
              </a:ext>
            </a:extLst>
          </p:cNvPr>
          <p:cNvSpPr>
            <a:spLocks noGrp="1"/>
          </p:cNvSpPr>
          <p:nvPr>
            <p:ph idx="1"/>
          </p:nvPr>
        </p:nvSpPr>
        <p:spPr/>
        <p:txBody>
          <a:bodyPr vert="horz" lIns="91440" tIns="45720" rIns="91440" bIns="45720" rtlCol="0" anchor="t">
            <a:normAutofit/>
          </a:bodyPr>
          <a:lstStyle/>
          <a:p>
            <a:r>
              <a:rPr lang="en-US">
                <a:cs typeface="Calibri"/>
              </a:rPr>
              <a:t>Demographic</a:t>
            </a:r>
            <a:endParaRPr lang="en-US"/>
          </a:p>
        </p:txBody>
      </p:sp>
      <p:graphicFrame>
        <p:nvGraphicFramePr>
          <p:cNvPr id="5" name="Table 5">
            <a:extLst>
              <a:ext uri="{FF2B5EF4-FFF2-40B4-BE49-F238E27FC236}">
                <a16:creationId xmlns:a16="http://schemas.microsoft.com/office/drawing/2014/main" id="{6C35DF4D-3BCB-44BF-B654-38F78F4D6732}"/>
              </a:ext>
            </a:extLst>
          </p:cNvPr>
          <p:cNvGraphicFramePr>
            <a:graphicFrameLocks noGrp="1"/>
          </p:cNvGraphicFramePr>
          <p:nvPr>
            <p:extLst>
              <p:ext uri="{D42A27DB-BD31-4B8C-83A1-F6EECF244321}">
                <p14:modId xmlns:p14="http://schemas.microsoft.com/office/powerpoint/2010/main" val="3707134347"/>
              </p:ext>
            </p:extLst>
          </p:nvPr>
        </p:nvGraphicFramePr>
        <p:xfrm>
          <a:off x="1465900" y="2392742"/>
          <a:ext cx="7674213" cy="4165584"/>
        </p:xfrm>
        <a:graphic>
          <a:graphicData uri="http://schemas.openxmlformats.org/drawingml/2006/table">
            <a:tbl>
              <a:tblPr firstRow="1" bandRow="1">
                <a:tableStyleId>{2D5ABB26-0587-4C30-8999-92F81FD0307C}</a:tableStyleId>
              </a:tblPr>
              <a:tblGrid>
                <a:gridCol w="3013752">
                  <a:extLst>
                    <a:ext uri="{9D8B030D-6E8A-4147-A177-3AD203B41FA5}">
                      <a16:colId xmlns:a16="http://schemas.microsoft.com/office/drawing/2014/main" val="1709888871"/>
                    </a:ext>
                  </a:extLst>
                </a:gridCol>
                <a:gridCol w="4660461">
                  <a:extLst>
                    <a:ext uri="{9D8B030D-6E8A-4147-A177-3AD203B41FA5}">
                      <a16:colId xmlns:a16="http://schemas.microsoft.com/office/drawing/2014/main" val="2058626691"/>
                    </a:ext>
                  </a:extLst>
                </a:gridCol>
              </a:tblGrid>
              <a:tr h="370839">
                <a:tc>
                  <a:txBody>
                    <a:bodyPr/>
                    <a:lstStyle/>
                    <a:p>
                      <a:pPr lvl="0" algn="ctr">
                        <a:buNone/>
                      </a:pPr>
                      <a:r>
                        <a:rPr lang="en-US" sz="1200" b="1" i="0" u="none" strike="noStrike" noProof="0">
                          <a:latin typeface="Calibri"/>
                        </a:rPr>
                        <a:t>Feature's name</a:t>
                      </a:r>
                    </a:p>
                  </a:txBody>
                  <a:tcPr>
                    <a:lnB w="12700">
                      <a:solidFill>
                        <a:schemeClr val="tx1"/>
                      </a:solidFill>
                    </a:lnB>
                  </a:tcPr>
                </a:tc>
                <a:tc>
                  <a:txBody>
                    <a:bodyPr/>
                    <a:lstStyle/>
                    <a:p>
                      <a:pPr lvl="0" algn="ctr">
                        <a:buNone/>
                      </a:pPr>
                      <a:r>
                        <a:rPr lang="en-US" sz="1200" b="1"/>
                        <a:t>Description</a:t>
                      </a:r>
                    </a:p>
                  </a:txBody>
                  <a:tcPr>
                    <a:lnB w="12700">
                      <a:solidFill>
                        <a:schemeClr val="tx1"/>
                      </a:solidFill>
                    </a:lnB>
                  </a:tcPr>
                </a:tc>
                <a:extLst>
                  <a:ext uri="{0D108BD9-81ED-4DB2-BD59-A6C34878D82A}">
                    <a16:rowId xmlns:a16="http://schemas.microsoft.com/office/drawing/2014/main" val="1445843017"/>
                  </a:ext>
                </a:extLst>
              </a:tr>
              <a:tr h="370840">
                <a:tc>
                  <a:txBody>
                    <a:bodyPr/>
                    <a:lstStyle/>
                    <a:p>
                      <a:pPr lvl="0">
                        <a:buNone/>
                      </a:pPr>
                      <a:r>
                        <a:rPr lang="en-US" sz="1200" b="0" i="0" u="none" strike="noStrike" noProof="0">
                          <a:latin typeface="Calibri"/>
                        </a:rPr>
                        <a:t>Total population </a:t>
                      </a:r>
                      <a:endParaRPr lang="en-US" sz="1200" b="0"/>
                    </a:p>
                  </a:txBody>
                  <a:tcPr>
                    <a:lnT w="12700" cap="flat" cmpd="sng" algn="ctr">
                      <a:solidFill>
                        <a:schemeClr val="tx1"/>
                      </a:solidFill>
                      <a:prstDash val="solid"/>
                      <a:round/>
                      <a:headEnd type="none" w="med" len="med"/>
                      <a:tailEnd type="none" w="med" len="med"/>
                    </a:lnT>
                  </a:tcPr>
                </a:tc>
                <a:tc>
                  <a:txBody>
                    <a:bodyPr/>
                    <a:lstStyle/>
                    <a:p>
                      <a:r>
                        <a:rPr lang="en-US" sz="1200"/>
                        <a:t>Total population in that zip area.</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8728073"/>
                  </a:ext>
                </a:extLst>
              </a:tr>
              <a:tr h="370839">
                <a:tc>
                  <a:txBody>
                    <a:bodyPr/>
                    <a:lstStyle/>
                    <a:p>
                      <a:pPr lvl="0">
                        <a:buNone/>
                      </a:pPr>
                      <a:r>
                        <a:rPr lang="en-US" sz="1200" b="0" i="0" u="none" strike="noStrike" noProof="0" err="1"/>
                        <a:t>sex_ratio</a:t>
                      </a:r>
                      <a:endParaRPr lang="en-US" sz="1200"/>
                    </a:p>
                  </a:txBody>
                  <a:tcPr/>
                </a:tc>
                <a:tc>
                  <a:txBody>
                    <a:bodyPr/>
                    <a:lstStyle/>
                    <a:p>
                      <a:pPr lvl="0">
                        <a:buNone/>
                      </a:pPr>
                      <a:r>
                        <a:rPr lang="en-US" sz="1200" b="0" i="0" u="none" strike="noStrike" noProof="0">
                          <a:latin typeface="Calibri"/>
                        </a:rPr>
                        <a:t>The ratio of  males per 100 females</a:t>
                      </a:r>
                      <a:endParaRPr lang="en-US" sz="1200"/>
                    </a:p>
                  </a:txBody>
                  <a:tcPr/>
                </a:tc>
                <a:extLst>
                  <a:ext uri="{0D108BD9-81ED-4DB2-BD59-A6C34878D82A}">
                    <a16:rowId xmlns:a16="http://schemas.microsoft.com/office/drawing/2014/main" val="645209414"/>
                  </a:ext>
                </a:extLst>
              </a:tr>
              <a:tr h="370838">
                <a:tc>
                  <a:txBody>
                    <a:bodyPr/>
                    <a:lstStyle/>
                    <a:p>
                      <a:pPr lvl="0">
                        <a:buNone/>
                      </a:pPr>
                      <a:r>
                        <a:rPr lang="en-US" sz="1200" b="0" i="0" u="none" strike="noStrike" noProof="0" err="1"/>
                        <a:t>white_race_percent</a:t>
                      </a:r>
                      <a:endParaRPr lang="en-US" sz="1200"/>
                    </a:p>
                  </a:txBody>
                  <a:tcPr/>
                </a:tc>
                <a:tc>
                  <a:txBody>
                    <a:bodyPr/>
                    <a:lstStyle/>
                    <a:p>
                      <a:pPr lvl="0">
                        <a:buNone/>
                      </a:pPr>
                      <a:r>
                        <a:rPr lang="en-US" sz="1200" b="0" i="0" u="none" strike="noStrike" noProof="0">
                          <a:latin typeface="Calibri"/>
                        </a:rPr>
                        <a:t>White race population percent.</a:t>
                      </a:r>
                      <a:endParaRPr lang="en-US" sz="1200"/>
                    </a:p>
                  </a:txBody>
                  <a:tcPr/>
                </a:tc>
                <a:extLst>
                  <a:ext uri="{0D108BD9-81ED-4DB2-BD59-A6C34878D82A}">
                    <a16:rowId xmlns:a16="http://schemas.microsoft.com/office/drawing/2014/main" val="814254296"/>
                  </a:ext>
                </a:extLst>
              </a:tr>
              <a:tr h="370838">
                <a:tc>
                  <a:txBody>
                    <a:bodyPr/>
                    <a:lstStyle/>
                    <a:p>
                      <a:pPr lvl="0">
                        <a:buNone/>
                      </a:pPr>
                      <a:r>
                        <a:rPr lang="en-US" sz="1200" b="0" i="0" u="none" strike="noStrike" noProof="0" err="1"/>
                        <a:t>Black_AfricanAmerican_race_percent</a:t>
                      </a:r>
                      <a:endParaRPr lang="en-US" sz="1200"/>
                    </a:p>
                  </a:txBody>
                  <a:tcPr/>
                </a:tc>
                <a:tc>
                  <a:txBody>
                    <a:bodyPr/>
                    <a:lstStyle/>
                    <a:p>
                      <a:pPr lvl="0">
                        <a:buNone/>
                      </a:pPr>
                      <a:r>
                        <a:rPr lang="en-US" sz="1200" b="0" i="0" u="none" strike="noStrike" noProof="0">
                          <a:latin typeface="Calibri"/>
                        </a:rPr>
                        <a:t>Black or African American  race population percent.</a:t>
                      </a:r>
                      <a:endParaRPr lang="en-US" sz="1200"/>
                    </a:p>
                  </a:txBody>
                  <a:tcPr/>
                </a:tc>
                <a:extLst>
                  <a:ext uri="{0D108BD9-81ED-4DB2-BD59-A6C34878D82A}">
                    <a16:rowId xmlns:a16="http://schemas.microsoft.com/office/drawing/2014/main" val="3337382304"/>
                  </a:ext>
                </a:extLst>
              </a:tr>
              <a:tr h="370838">
                <a:tc>
                  <a:txBody>
                    <a:bodyPr/>
                    <a:lstStyle/>
                    <a:p>
                      <a:pPr lvl="0">
                        <a:buNone/>
                      </a:pPr>
                      <a:r>
                        <a:rPr lang="en-US" sz="1200" b="0" i="0" u="none" strike="noStrike" noProof="0" err="1"/>
                        <a:t>AmericanIndian_Alaska_Native_race_percent</a:t>
                      </a:r>
                      <a:endParaRPr lang="en-US" sz="1200"/>
                    </a:p>
                  </a:txBody>
                  <a:tcPr/>
                </a:tc>
                <a:tc>
                  <a:txBody>
                    <a:bodyPr/>
                    <a:lstStyle/>
                    <a:p>
                      <a:pPr lvl="0">
                        <a:buNone/>
                      </a:pPr>
                      <a:r>
                        <a:rPr lang="en-US" sz="1200" b="0" i="0" u="none" strike="noStrike" noProof="0">
                          <a:latin typeface="Calibri"/>
                        </a:rPr>
                        <a:t>American Indian and Alaska Native race population percent.</a:t>
                      </a:r>
                      <a:endParaRPr lang="en-US" sz="1200"/>
                    </a:p>
                  </a:txBody>
                  <a:tcPr/>
                </a:tc>
                <a:extLst>
                  <a:ext uri="{0D108BD9-81ED-4DB2-BD59-A6C34878D82A}">
                    <a16:rowId xmlns:a16="http://schemas.microsoft.com/office/drawing/2014/main" val="1694004998"/>
                  </a:ext>
                </a:extLst>
              </a:tr>
              <a:tr h="370838">
                <a:tc>
                  <a:txBody>
                    <a:bodyPr/>
                    <a:lstStyle/>
                    <a:p>
                      <a:pPr lvl="0">
                        <a:buNone/>
                      </a:pPr>
                      <a:r>
                        <a:rPr lang="en-US" sz="1200" b="0" i="0" u="none" strike="noStrike" noProof="0" err="1"/>
                        <a:t>asian_race_percent</a:t>
                      </a:r>
                      <a:endParaRPr lang="en-US" sz="1200"/>
                    </a:p>
                  </a:txBody>
                  <a:tcPr/>
                </a:tc>
                <a:tc>
                  <a:txBody>
                    <a:bodyPr/>
                    <a:lstStyle/>
                    <a:p>
                      <a:pPr lvl="0">
                        <a:buNone/>
                      </a:pPr>
                      <a:r>
                        <a:rPr lang="en-US" sz="1200" b="0" i="0" u="none" strike="noStrike" noProof="0">
                          <a:latin typeface="Calibri"/>
                        </a:rPr>
                        <a:t>Asian race population percent.</a:t>
                      </a:r>
                      <a:endParaRPr lang="en-US" sz="1200"/>
                    </a:p>
                  </a:txBody>
                  <a:tcPr/>
                </a:tc>
                <a:extLst>
                  <a:ext uri="{0D108BD9-81ED-4DB2-BD59-A6C34878D82A}">
                    <a16:rowId xmlns:a16="http://schemas.microsoft.com/office/drawing/2014/main" val="507965249"/>
                  </a:ext>
                </a:extLst>
              </a:tr>
              <a:tr h="370838">
                <a:tc>
                  <a:txBody>
                    <a:bodyPr/>
                    <a:lstStyle/>
                    <a:p>
                      <a:pPr lvl="0">
                        <a:buNone/>
                      </a:pPr>
                      <a:r>
                        <a:rPr lang="en-US" sz="1200" b="0" i="0" u="none" strike="noStrike" noProof="0" err="1"/>
                        <a:t>NativeHawaiian_OtherPacificIslander_race_percent</a:t>
                      </a:r>
                      <a:endParaRPr lang="en-US" sz="1200"/>
                    </a:p>
                  </a:txBody>
                  <a:tcPr/>
                </a:tc>
                <a:tc>
                  <a:txBody>
                    <a:bodyPr/>
                    <a:lstStyle/>
                    <a:p>
                      <a:pPr lvl="0">
                        <a:buNone/>
                      </a:pPr>
                      <a:r>
                        <a:rPr lang="en-US" sz="1200" b="0" i="0" u="none" strike="noStrike" noProof="0">
                          <a:latin typeface="Calibri"/>
                        </a:rPr>
                        <a:t>Native Hawaiian and Other Pacific Islander race population percent.</a:t>
                      </a:r>
                      <a:endParaRPr lang="en-US" sz="1200"/>
                    </a:p>
                  </a:txBody>
                  <a:tcPr/>
                </a:tc>
                <a:extLst>
                  <a:ext uri="{0D108BD9-81ED-4DB2-BD59-A6C34878D82A}">
                    <a16:rowId xmlns:a16="http://schemas.microsoft.com/office/drawing/2014/main" val="1476421855"/>
                  </a:ext>
                </a:extLst>
              </a:tr>
              <a:tr h="370838">
                <a:tc>
                  <a:txBody>
                    <a:bodyPr/>
                    <a:lstStyle/>
                    <a:p>
                      <a:pPr lvl="0">
                        <a:buNone/>
                      </a:pPr>
                      <a:r>
                        <a:rPr lang="en-US" sz="1200" b="0" i="0" u="none" strike="noStrike" noProof="0" err="1"/>
                        <a:t>others_race_percent</a:t>
                      </a:r>
                      <a:endParaRPr lang="en-US" sz="1200"/>
                    </a:p>
                  </a:txBody>
                  <a:tcPr/>
                </a:tc>
                <a:tc>
                  <a:txBody>
                    <a:bodyPr/>
                    <a:lstStyle/>
                    <a:p>
                      <a:pPr lvl="0">
                        <a:buNone/>
                      </a:pPr>
                      <a:r>
                        <a:rPr lang="en-US" sz="1200" b="0" i="0" u="none" strike="noStrike" noProof="0">
                          <a:latin typeface="Calibri"/>
                        </a:rPr>
                        <a:t>Other race population percent.</a:t>
                      </a:r>
                      <a:endParaRPr lang="en-US" sz="1200"/>
                    </a:p>
                  </a:txBody>
                  <a:tcPr/>
                </a:tc>
                <a:extLst>
                  <a:ext uri="{0D108BD9-81ED-4DB2-BD59-A6C34878D82A}">
                    <a16:rowId xmlns:a16="http://schemas.microsoft.com/office/drawing/2014/main" val="2509024075"/>
                  </a:ext>
                </a:extLst>
              </a:tr>
              <a:tr h="370838">
                <a:tc>
                  <a:txBody>
                    <a:bodyPr/>
                    <a:lstStyle/>
                    <a:p>
                      <a:pPr lvl="0">
                        <a:buNone/>
                      </a:pPr>
                      <a:r>
                        <a:rPr lang="en-US" sz="1200" b="0" i="0" u="none" strike="noStrike" noProof="0" err="1"/>
                        <a:t>more_race_percent</a:t>
                      </a:r>
                      <a:endParaRPr lang="en-US" sz="1200"/>
                    </a:p>
                  </a:txBody>
                  <a:tcPr/>
                </a:tc>
                <a:tc>
                  <a:txBody>
                    <a:bodyPr/>
                    <a:lstStyle/>
                    <a:p>
                      <a:pPr lvl="0">
                        <a:buNone/>
                      </a:pPr>
                      <a:r>
                        <a:rPr lang="en-US" sz="1200" b="0" i="0" u="none" strike="noStrike" noProof="0">
                          <a:latin typeface="Calibri"/>
                        </a:rPr>
                        <a:t>More race population percent.</a:t>
                      </a:r>
                      <a:endParaRPr lang="en-US" sz="1200"/>
                    </a:p>
                  </a:txBody>
                  <a:tcPr/>
                </a:tc>
                <a:extLst>
                  <a:ext uri="{0D108BD9-81ED-4DB2-BD59-A6C34878D82A}">
                    <a16:rowId xmlns:a16="http://schemas.microsoft.com/office/drawing/2014/main" val="275401994"/>
                  </a:ext>
                </a:extLst>
              </a:tr>
              <a:tr h="370838">
                <a:tc>
                  <a:txBody>
                    <a:bodyPr/>
                    <a:lstStyle/>
                    <a:p>
                      <a:pPr lvl="0">
                        <a:buNone/>
                      </a:pPr>
                      <a:r>
                        <a:rPr lang="en-US" sz="1200" b="0" i="0" u="none" strike="noStrike" noProof="0" err="1"/>
                        <a:t>NotHispanic_Latino_percent</a:t>
                      </a:r>
                      <a:endParaRPr lang="en-US" sz="1200"/>
                    </a:p>
                  </a:txBody>
                  <a:tcPr/>
                </a:tc>
                <a:tc>
                  <a:txBody>
                    <a:bodyPr/>
                    <a:lstStyle/>
                    <a:p>
                      <a:pPr lvl="0">
                        <a:buNone/>
                      </a:pPr>
                      <a:r>
                        <a:rPr lang="en-US" sz="1200" b="0" i="0" u="none" strike="noStrike" noProof="0">
                          <a:latin typeface="Calibri"/>
                        </a:rPr>
                        <a:t>Not Hispanic or Latino race population percent.</a:t>
                      </a:r>
                      <a:endParaRPr lang="en-US" sz="1200"/>
                    </a:p>
                  </a:txBody>
                  <a:tcPr/>
                </a:tc>
                <a:extLst>
                  <a:ext uri="{0D108BD9-81ED-4DB2-BD59-A6C34878D82A}">
                    <a16:rowId xmlns:a16="http://schemas.microsoft.com/office/drawing/2014/main" val="1003815229"/>
                  </a:ext>
                </a:extLst>
              </a:tr>
            </a:tbl>
          </a:graphicData>
        </a:graphic>
      </p:graphicFrame>
      <p:pic>
        <p:nvPicPr>
          <p:cNvPr id="4" name="Picture 5" descr="A picture containing light, several&#10;&#10;Description automatically generated">
            <a:extLst>
              <a:ext uri="{FF2B5EF4-FFF2-40B4-BE49-F238E27FC236}">
                <a16:creationId xmlns:a16="http://schemas.microsoft.com/office/drawing/2014/main" id="{A537D2ED-9155-4AC5-9871-6620F92DC0B8}"/>
              </a:ext>
            </a:extLst>
          </p:cNvPr>
          <p:cNvPicPr>
            <a:picLocks noChangeAspect="1"/>
          </p:cNvPicPr>
          <p:nvPr/>
        </p:nvPicPr>
        <p:blipFill>
          <a:blip r:embed="rId2"/>
          <a:stretch>
            <a:fillRect/>
          </a:stretch>
        </p:blipFill>
        <p:spPr>
          <a:xfrm>
            <a:off x="8513524" y="871430"/>
            <a:ext cx="2743200" cy="1524346"/>
          </a:xfrm>
          <a:prstGeom prst="rect">
            <a:avLst/>
          </a:prstGeom>
        </p:spPr>
      </p:pic>
    </p:spTree>
    <p:extLst>
      <p:ext uri="{BB962C8B-B14F-4D97-AF65-F5344CB8AC3E}">
        <p14:creationId xmlns:p14="http://schemas.microsoft.com/office/powerpoint/2010/main" val="4120489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picture containing indoor, marketplace, cluttered&#10;&#10;Description automatically generated">
            <a:extLst>
              <a:ext uri="{FF2B5EF4-FFF2-40B4-BE49-F238E27FC236}">
                <a16:creationId xmlns:a16="http://schemas.microsoft.com/office/drawing/2014/main" id="{ADA3172E-D833-43CD-9710-0CB7A3EC55B6}"/>
              </a:ext>
            </a:extLst>
          </p:cNvPr>
          <p:cNvPicPr>
            <a:picLocks noGrp="1" noChangeAspect="1"/>
          </p:cNvPicPr>
          <p:nvPr>
            <p:ph idx="1"/>
          </p:nvPr>
        </p:nvPicPr>
        <p:blipFill rotWithShape="1">
          <a:blip r:embed="rId2"/>
          <a:srcRect l="10724" r="800" b="1"/>
          <a:stretch/>
        </p:blipFill>
        <p:spPr>
          <a:xfrm>
            <a:off x="2522356" y="10"/>
            <a:ext cx="9669642" cy="6857990"/>
          </a:xfrm>
          <a:prstGeom prst="rect">
            <a:avLst/>
          </a:prstGeom>
        </p:spPr>
      </p:pic>
      <p:sp>
        <p:nvSpPr>
          <p:cNvPr id="15"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0D3B3B-210B-442A-9F3B-48061CC8987C}"/>
              </a:ext>
            </a:extLst>
          </p:cNvPr>
          <p:cNvSpPr txBox="1"/>
          <p:nvPr/>
        </p:nvSpPr>
        <p:spPr>
          <a:xfrm>
            <a:off x="264091" y="365125"/>
            <a:ext cx="4907777"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a:latin typeface="+mj-lt"/>
                <a:ea typeface="+mj-ea"/>
                <a:cs typeface="+mj-cs"/>
              </a:rPr>
              <a:t>TABLE OF CONTENTS</a:t>
            </a:r>
          </a:p>
        </p:txBody>
      </p:sp>
      <p:sp>
        <p:nvSpPr>
          <p:cNvPr id="12" name="TextBox 11">
            <a:extLst>
              <a:ext uri="{FF2B5EF4-FFF2-40B4-BE49-F238E27FC236}">
                <a16:creationId xmlns:a16="http://schemas.microsoft.com/office/drawing/2014/main" id="{7A096427-352F-4481-827A-C5C402E0B481}"/>
              </a:ext>
            </a:extLst>
          </p:cNvPr>
          <p:cNvSpPr txBox="1"/>
          <p:nvPr/>
        </p:nvSpPr>
        <p:spPr>
          <a:xfrm>
            <a:off x="368474" y="2569900"/>
            <a:ext cx="4646819" cy="37427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a:t>1.Introduction</a:t>
            </a:r>
            <a:endParaRPr lang="en-US" sz="2000">
              <a:cs typeface="Calibri"/>
            </a:endParaRPr>
          </a:p>
          <a:p>
            <a:pPr>
              <a:lnSpc>
                <a:spcPct val="90000"/>
              </a:lnSpc>
              <a:spcAft>
                <a:spcPts val="600"/>
              </a:spcAft>
            </a:pPr>
            <a:r>
              <a:rPr lang="en-US" sz="2000"/>
              <a:t>2.Literature Review</a:t>
            </a:r>
            <a:endParaRPr lang="en-US" sz="2000">
              <a:cs typeface="Calibri"/>
            </a:endParaRPr>
          </a:p>
          <a:p>
            <a:pPr>
              <a:lnSpc>
                <a:spcPct val="90000"/>
              </a:lnSpc>
              <a:spcAft>
                <a:spcPts val="600"/>
              </a:spcAft>
            </a:pPr>
            <a:r>
              <a:rPr lang="en-US" sz="2000"/>
              <a:t>3.Business Question</a:t>
            </a:r>
            <a:endParaRPr lang="en-US" sz="2000">
              <a:cs typeface="Calibri"/>
            </a:endParaRPr>
          </a:p>
          <a:p>
            <a:pPr>
              <a:lnSpc>
                <a:spcPct val="90000"/>
              </a:lnSpc>
              <a:spcAft>
                <a:spcPts val="600"/>
              </a:spcAft>
            </a:pPr>
            <a:r>
              <a:rPr lang="en-US" sz="2000"/>
              <a:t>4.Data</a:t>
            </a:r>
            <a:endParaRPr lang="en-US" sz="2000">
              <a:cs typeface="Calibri"/>
            </a:endParaRPr>
          </a:p>
          <a:p>
            <a:pPr>
              <a:lnSpc>
                <a:spcPct val="90000"/>
              </a:lnSpc>
              <a:spcAft>
                <a:spcPts val="600"/>
              </a:spcAft>
            </a:pPr>
            <a:r>
              <a:rPr lang="en-US" sz="2000"/>
              <a:t>5.Methodology</a:t>
            </a:r>
            <a:endParaRPr lang="en-US" sz="2000">
              <a:cs typeface="Calibri"/>
            </a:endParaRPr>
          </a:p>
          <a:p>
            <a:pPr>
              <a:lnSpc>
                <a:spcPct val="90000"/>
              </a:lnSpc>
              <a:spcAft>
                <a:spcPts val="600"/>
              </a:spcAft>
            </a:pPr>
            <a:r>
              <a:rPr lang="en-US" sz="2000"/>
              <a:t>6.Analysis</a:t>
            </a:r>
            <a:endParaRPr lang="en-US" sz="2000">
              <a:cs typeface="Calibri"/>
            </a:endParaRPr>
          </a:p>
          <a:p>
            <a:pPr>
              <a:lnSpc>
                <a:spcPct val="90000"/>
              </a:lnSpc>
              <a:spcAft>
                <a:spcPts val="600"/>
              </a:spcAft>
            </a:pPr>
            <a:r>
              <a:rPr lang="en-US" sz="2000"/>
              <a:t>7.Conclution/Business recommendation</a:t>
            </a:r>
            <a:endParaRPr lang="en-US" sz="2000">
              <a:cs typeface="Calibri"/>
            </a:endParaRPr>
          </a:p>
          <a:p>
            <a:pPr>
              <a:lnSpc>
                <a:spcPct val="90000"/>
              </a:lnSpc>
              <a:spcAft>
                <a:spcPts val="600"/>
              </a:spcAft>
            </a:pPr>
            <a:r>
              <a:rPr lang="en-US" sz="2000"/>
              <a:t>8.Bibliography</a:t>
            </a:r>
            <a:endParaRPr lang="en-US" sz="2000">
              <a:cs typeface="Calibri"/>
            </a:endParaRP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925111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BBDC-209D-4C10-904E-780E9990FC2C}"/>
              </a:ext>
            </a:extLst>
          </p:cNvPr>
          <p:cNvSpPr>
            <a:spLocks noGrp="1"/>
          </p:cNvSpPr>
          <p:nvPr>
            <p:ph type="title"/>
          </p:nvPr>
        </p:nvSpPr>
        <p:spPr/>
        <p:txBody>
          <a:bodyPr/>
          <a:lstStyle/>
          <a:p>
            <a:r>
              <a:rPr lang="en-US">
                <a:cs typeface="Calibri Light"/>
              </a:rPr>
              <a:t>Data</a:t>
            </a:r>
            <a:endParaRPr lang="en-US"/>
          </a:p>
        </p:txBody>
      </p:sp>
      <p:sp>
        <p:nvSpPr>
          <p:cNvPr id="3" name="Content Placeholder 2">
            <a:extLst>
              <a:ext uri="{FF2B5EF4-FFF2-40B4-BE49-F238E27FC236}">
                <a16:creationId xmlns:a16="http://schemas.microsoft.com/office/drawing/2014/main" id="{22562555-B00B-489A-9F7C-165517E17ED1}"/>
              </a:ext>
            </a:extLst>
          </p:cNvPr>
          <p:cNvSpPr>
            <a:spLocks noGrp="1"/>
          </p:cNvSpPr>
          <p:nvPr>
            <p:ph idx="1"/>
          </p:nvPr>
        </p:nvSpPr>
        <p:spPr/>
        <p:txBody>
          <a:bodyPr vert="horz" lIns="91440" tIns="45720" rIns="91440" bIns="45720" rtlCol="0" anchor="t">
            <a:normAutofit/>
          </a:bodyPr>
          <a:lstStyle/>
          <a:p>
            <a:r>
              <a:rPr lang="en-US">
                <a:cs typeface="Calibri"/>
              </a:rPr>
              <a:t>Work</a:t>
            </a:r>
            <a:endParaRPr lang="en-US"/>
          </a:p>
        </p:txBody>
      </p:sp>
      <p:graphicFrame>
        <p:nvGraphicFramePr>
          <p:cNvPr id="5" name="Table 5">
            <a:extLst>
              <a:ext uri="{FF2B5EF4-FFF2-40B4-BE49-F238E27FC236}">
                <a16:creationId xmlns:a16="http://schemas.microsoft.com/office/drawing/2014/main" id="{6C35DF4D-3BCB-44BF-B654-38F78F4D6732}"/>
              </a:ext>
            </a:extLst>
          </p:cNvPr>
          <p:cNvGraphicFramePr>
            <a:graphicFrameLocks noGrp="1"/>
          </p:cNvGraphicFramePr>
          <p:nvPr>
            <p:extLst>
              <p:ext uri="{D42A27DB-BD31-4B8C-83A1-F6EECF244321}">
                <p14:modId xmlns:p14="http://schemas.microsoft.com/office/powerpoint/2010/main" val="654464600"/>
              </p:ext>
            </p:extLst>
          </p:nvPr>
        </p:nvGraphicFramePr>
        <p:xfrm>
          <a:off x="2160356" y="2025264"/>
          <a:ext cx="8704212" cy="4820905"/>
        </p:xfrm>
        <a:graphic>
          <a:graphicData uri="http://schemas.openxmlformats.org/drawingml/2006/table">
            <a:tbl>
              <a:tblPr firstRow="1" bandRow="1">
                <a:tableStyleId>{2D5ABB26-0587-4C30-8999-92F81FD0307C}</a:tableStyleId>
              </a:tblPr>
              <a:tblGrid>
                <a:gridCol w="2440112">
                  <a:extLst>
                    <a:ext uri="{9D8B030D-6E8A-4147-A177-3AD203B41FA5}">
                      <a16:colId xmlns:a16="http://schemas.microsoft.com/office/drawing/2014/main" val="1709888871"/>
                    </a:ext>
                  </a:extLst>
                </a:gridCol>
                <a:gridCol w="6264100">
                  <a:extLst>
                    <a:ext uri="{9D8B030D-6E8A-4147-A177-3AD203B41FA5}">
                      <a16:colId xmlns:a16="http://schemas.microsoft.com/office/drawing/2014/main" val="2058626691"/>
                    </a:ext>
                  </a:extLst>
                </a:gridCol>
              </a:tblGrid>
              <a:tr h="370839">
                <a:tc>
                  <a:txBody>
                    <a:bodyPr/>
                    <a:lstStyle/>
                    <a:p>
                      <a:pPr lvl="0" algn="ctr">
                        <a:buNone/>
                      </a:pPr>
                      <a:r>
                        <a:rPr lang="en-US" sz="1200" b="1" i="0" u="none" strike="noStrike" noProof="0">
                          <a:latin typeface="Calibri"/>
                        </a:rPr>
                        <a:t>Feature's name</a:t>
                      </a:r>
                    </a:p>
                  </a:txBody>
                  <a:tcPr>
                    <a:lnB w="12700">
                      <a:solidFill>
                        <a:schemeClr val="tx1"/>
                      </a:solidFill>
                    </a:lnB>
                  </a:tcPr>
                </a:tc>
                <a:tc>
                  <a:txBody>
                    <a:bodyPr/>
                    <a:lstStyle/>
                    <a:p>
                      <a:pPr lvl="0" algn="ctr">
                        <a:buNone/>
                      </a:pPr>
                      <a:r>
                        <a:rPr lang="en-US" sz="1200" b="1"/>
                        <a:t>Description</a:t>
                      </a:r>
                    </a:p>
                  </a:txBody>
                  <a:tcPr>
                    <a:lnB w="12700">
                      <a:solidFill>
                        <a:schemeClr val="tx1"/>
                      </a:solidFill>
                    </a:lnB>
                  </a:tcPr>
                </a:tc>
                <a:extLst>
                  <a:ext uri="{0D108BD9-81ED-4DB2-BD59-A6C34878D82A}">
                    <a16:rowId xmlns:a16="http://schemas.microsoft.com/office/drawing/2014/main" val="1445843017"/>
                  </a:ext>
                </a:extLst>
              </a:tr>
              <a:tr h="370839">
                <a:tc>
                  <a:txBody>
                    <a:bodyPr/>
                    <a:lstStyle/>
                    <a:p>
                      <a:pPr lvl="0">
                        <a:buNone/>
                      </a:pPr>
                      <a:r>
                        <a:rPr lang="en-US" sz="1200" b="0" i="0" u="none" strike="noStrike" noProof="0">
                          <a:latin typeface="Calibri"/>
                        </a:rPr>
                        <a:t># of workers over 16</a:t>
                      </a:r>
                      <a:endParaRPr lang="en-US" sz="1200" b="0"/>
                    </a:p>
                  </a:txBody>
                  <a:tcPr>
                    <a:lnT w="12700">
                      <a:solidFill>
                        <a:schemeClr val="tx1"/>
                      </a:solidFill>
                    </a:lnT>
                    <a:lnB w="0" cap="flat" cmpd="sng" algn="ctr">
                      <a:noFill/>
                      <a:prstDash val="solid"/>
                      <a:round/>
                      <a:headEnd type="none" w="med" len="med"/>
                      <a:tailEnd type="none" w="med" len="med"/>
                    </a:lnB>
                  </a:tcPr>
                </a:tc>
                <a:tc>
                  <a:txBody>
                    <a:bodyPr/>
                    <a:lstStyle/>
                    <a:p>
                      <a:pPr lvl="0">
                        <a:buNone/>
                      </a:pPr>
                      <a:r>
                        <a:rPr lang="en-US" sz="1200" b="0" i="0" u="none" strike="noStrike" noProof="0">
                          <a:latin typeface="Calibri"/>
                        </a:rPr>
                        <a:t>The number of the workers whose age is 16 and over.</a:t>
                      </a:r>
                      <a:endParaRPr lang="en-US" sz="1200"/>
                    </a:p>
                  </a:txBody>
                  <a:tcPr>
                    <a:lnT w="12700">
                      <a:solidFill>
                        <a:schemeClr val="tx1"/>
                      </a:solidFill>
                    </a:lnT>
                    <a:lnB w="0" cap="flat" cmpd="sng" algn="ctr">
                      <a:noFill/>
                      <a:prstDash val="solid"/>
                      <a:round/>
                      <a:headEnd type="none" w="med" len="med"/>
                      <a:tailEnd type="none" w="med" len="med"/>
                    </a:lnB>
                  </a:tcPr>
                </a:tc>
                <a:extLst>
                  <a:ext uri="{0D108BD9-81ED-4DB2-BD59-A6C34878D82A}">
                    <a16:rowId xmlns:a16="http://schemas.microsoft.com/office/drawing/2014/main" val="620336419"/>
                  </a:ext>
                </a:extLst>
              </a:tr>
              <a:tr h="370838">
                <a:tc>
                  <a:txBody>
                    <a:bodyPr/>
                    <a:lstStyle/>
                    <a:p>
                      <a:pPr lvl="0">
                        <a:buNone/>
                      </a:pPr>
                      <a:r>
                        <a:rPr lang="en-US" sz="1200" b="0" i="0" u="none" strike="noStrike" noProof="0" err="1">
                          <a:latin typeface="Calibri"/>
                        </a:rPr>
                        <a:t>Median_age</a:t>
                      </a:r>
                      <a:endParaRPr lang="en-US" sz="1200" b="0" err="1"/>
                    </a:p>
                  </a:txBody>
                  <a:tcPr>
                    <a:lnT w="0">
                      <a:noFill/>
                    </a:lnT>
                    <a:lnB w="0">
                      <a:noFill/>
                    </a:lnB>
                  </a:tcPr>
                </a:tc>
                <a:tc>
                  <a:txBody>
                    <a:bodyPr/>
                    <a:lstStyle/>
                    <a:p>
                      <a:pPr lvl="0">
                        <a:buNone/>
                      </a:pPr>
                      <a:r>
                        <a:rPr lang="en-US" sz="1200" b="0" i="0" u="none" strike="noStrike" noProof="0">
                          <a:latin typeface="Calibri"/>
                        </a:rPr>
                        <a:t>The median age of the workers whose age is 16 and over.</a:t>
                      </a:r>
                      <a:endParaRPr lang="en-US" sz="1200"/>
                    </a:p>
                  </a:txBody>
                  <a:tcPr>
                    <a:lnT w="0">
                      <a:noFill/>
                    </a:lnT>
                    <a:lnB w="0">
                      <a:noFill/>
                    </a:lnB>
                  </a:tcPr>
                </a:tc>
                <a:extLst>
                  <a:ext uri="{0D108BD9-81ED-4DB2-BD59-A6C34878D82A}">
                    <a16:rowId xmlns:a16="http://schemas.microsoft.com/office/drawing/2014/main" val="1019200846"/>
                  </a:ext>
                </a:extLst>
              </a:tr>
              <a:tr h="370838">
                <a:tc>
                  <a:txBody>
                    <a:bodyPr/>
                    <a:lstStyle/>
                    <a:p>
                      <a:pPr lvl="0">
                        <a:buNone/>
                      </a:pPr>
                      <a:r>
                        <a:rPr lang="en-US" sz="1200" b="0" i="0" u="none" strike="noStrike" noProof="0" err="1">
                          <a:latin typeface="Calibri"/>
                        </a:rPr>
                        <a:t>Median_earnings</a:t>
                      </a:r>
                      <a:endParaRPr lang="en-US" sz="1200" b="0" err="1"/>
                    </a:p>
                  </a:txBody>
                  <a:tcPr>
                    <a:lnT w="0">
                      <a:noFill/>
                    </a:lnT>
                    <a:lnB w="0">
                      <a:noFill/>
                    </a:lnB>
                  </a:tcPr>
                </a:tc>
                <a:tc>
                  <a:txBody>
                    <a:bodyPr/>
                    <a:lstStyle/>
                    <a:p>
                      <a:pPr lvl="0">
                        <a:buNone/>
                      </a:pPr>
                      <a:r>
                        <a:rPr lang="en-US" sz="1200" b="0" i="0" u="none" strike="noStrike" noProof="0">
                          <a:latin typeface="Calibri"/>
                        </a:rPr>
                        <a:t>The median earnings of the workers.</a:t>
                      </a:r>
                      <a:endParaRPr lang="en-US" sz="1200"/>
                    </a:p>
                  </a:txBody>
                  <a:tcPr>
                    <a:lnT w="0">
                      <a:noFill/>
                    </a:lnT>
                    <a:lnB w="0">
                      <a:noFill/>
                    </a:lnB>
                  </a:tcPr>
                </a:tc>
                <a:extLst>
                  <a:ext uri="{0D108BD9-81ED-4DB2-BD59-A6C34878D82A}">
                    <a16:rowId xmlns:a16="http://schemas.microsoft.com/office/drawing/2014/main" val="385274898"/>
                  </a:ext>
                </a:extLst>
              </a:tr>
              <a:tr h="370840">
                <a:tc>
                  <a:txBody>
                    <a:bodyPr/>
                    <a:lstStyle/>
                    <a:p>
                      <a:pPr lvl="0">
                        <a:buNone/>
                      </a:pPr>
                      <a:r>
                        <a:rPr lang="en-US" sz="1200" b="0" i="0" u="none" strike="noStrike" noProof="0" err="1"/>
                        <a:t>occupation_MBSA</a:t>
                      </a:r>
                      <a:endParaRPr lang="en-US" sz="1200"/>
                    </a:p>
                  </a:txBody>
                  <a:tcPr>
                    <a:lnT w="0" cap="flat" cmpd="sng" algn="ctr">
                      <a:noFill/>
                      <a:prstDash val="solid"/>
                      <a:round/>
                      <a:headEnd type="none" w="med" len="med"/>
                      <a:tailEnd type="none" w="med" len="med"/>
                    </a:lnT>
                  </a:tcPr>
                </a:tc>
                <a:tc>
                  <a:txBody>
                    <a:bodyPr/>
                    <a:lstStyle/>
                    <a:p>
                      <a:pPr lvl="0">
                        <a:buNone/>
                      </a:pPr>
                      <a:r>
                        <a:rPr lang="en-US" sz="1200" b="0" i="0" u="none" strike="noStrike" noProof="0"/>
                        <a:t>The percentage of workers whose occupation is Management, business, science, and arts.</a:t>
                      </a:r>
                      <a:endParaRPr lang="en-US" sz="1200"/>
                    </a:p>
                  </a:txBody>
                  <a:tcPr>
                    <a:lnT w="0" cap="flat" cmpd="sng" algn="ctr">
                      <a:noFill/>
                      <a:prstDash val="solid"/>
                      <a:round/>
                      <a:headEnd type="none" w="med" len="med"/>
                      <a:tailEnd type="none" w="med" len="med"/>
                    </a:lnT>
                  </a:tcPr>
                </a:tc>
                <a:extLst>
                  <a:ext uri="{0D108BD9-81ED-4DB2-BD59-A6C34878D82A}">
                    <a16:rowId xmlns:a16="http://schemas.microsoft.com/office/drawing/2014/main" val="1388128667"/>
                  </a:ext>
                </a:extLst>
              </a:tr>
              <a:tr h="370840">
                <a:tc>
                  <a:txBody>
                    <a:bodyPr/>
                    <a:lstStyle/>
                    <a:p>
                      <a:pPr lvl="0">
                        <a:buNone/>
                      </a:pPr>
                      <a:r>
                        <a:rPr lang="en-US" sz="1200" b="0" i="0" u="none" strike="noStrike" noProof="0" err="1"/>
                        <a:t>occupation_Ser</a:t>
                      </a:r>
                      <a:endParaRPr lang="en-US" sz="1200"/>
                    </a:p>
                  </a:txBody>
                  <a:tcPr/>
                </a:tc>
                <a:tc>
                  <a:txBody>
                    <a:bodyPr/>
                    <a:lstStyle/>
                    <a:p>
                      <a:pPr lvl="0">
                        <a:buNone/>
                      </a:pPr>
                      <a:r>
                        <a:rPr lang="en-US" sz="1200" b="0" i="0" u="none" strike="noStrike" noProof="0"/>
                        <a:t>The percentage of workers whose occupation is services.</a:t>
                      </a:r>
                      <a:endParaRPr lang="en-US" sz="1200"/>
                    </a:p>
                  </a:txBody>
                  <a:tcPr/>
                </a:tc>
                <a:extLst>
                  <a:ext uri="{0D108BD9-81ED-4DB2-BD59-A6C34878D82A}">
                    <a16:rowId xmlns:a16="http://schemas.microsoft.com/office/drawing/2014/main" val="2645245660"/>
                  </a:ext>
                </a:extLst>
              </a:tr>
              <a:tr h="370840">
                <a:tc>
                  <a:txBody>
                    <a:bodyPr/>
                    <a:lstStyle/>
                    <a:p>
                      <a:pPr lvl="0">
                        <a:buNone/>
                      </a:pPr>
                      <a:r>
                        <a:rPr lang="en-US" sz="1200" b="0" i="0" u="none" strike="noStrike" noProof="0" err="1"/>
                        <a:t>occupation_sales_and_office</a:t>
                      </a:r>
                      <a:endParaRPr lang="en-US" sz="1200"/>
                    </a:p>
                  </a:txBody>
                  <a:tcPr/>
                </a:tc>
                <a:tc>
                  <a:txBody>
                    <a:bodyPr/>
                    <a:lstStyle/>
                    <a:p>
                      <a:pPr lvl="0">
                        <a:buNone/>
                      </a:pPr>
                      <a:r>
                        <a:rPr lang="en-US" sz="1200" b="0" i="0" u="none" strike="noStrike" noProof="0"/>
                        <a:t>The percentage of workers whose occupation is sales and office.</a:t>
                      </a:r>
                      <a:endParaRPr lang="en-US" sz="1200"/>
                    </a:p>
                  </a:txBody>
                  <a:tcPr/>
                </a:tc>
                <a:extLst>
                  <a:ext uri="{0D108BD9-81ED-4DB2-BD59-A6C34878D82A}">
                    <a16:rowId xmlns:a16="http://schemas.microsoft.com/office/drawing/2014/main" val="2484477649"/>
                  </a:ext>
                </a:extLst>
              </a:tr>
              <a:tr h="370840">
                <a:tc>
                  <a:txBody>
                    <a:bodyPr/>
                    <a:lstStyle/>
                    <a:p>
                      <a:pPr lvl="0">
                        <a:buNone/>
                      </a:pPr>
                      <a:r>
                        <a:rPr lang="en-US" sz="1200" b="0" i="0" u="none" strike="noStrike" noProof="0" err="1"/>
                        <a:t>occupation_NrCM</a:t>
                      </a:r>
                      <a:endParaRPr lang="en-US" sz="1200"/>
                    </a:p>
                  </a:txBody>
                  <a:tcPr/>
                </a:tc>
                <a:tc>
                  <a:txBody>
                    <a:bodyPr/>
                    <a:lstStyle/>
                    <a:p>
                      <a:pPr lvl="0">
                        <a:buNone/>
                      </a:pPr>
                      <a:r>
                        <a:rPr lang="en-US" sz="1200" b="0" i="0" u="none" strike="noStrike" noProof="0">
                          <a:latin typeface="Calibri"/>
                        </a:rPr>
                        <a:t>The percentage of workers whose occupation is Natural resource, construction, and maintenance.</a:t>
                      </a:r>
                    </a:p>
                  </a:txBody>
                  <a:tcPr/>
                </a:tc>
                <a:extLst>
                  <a:ext uri="{0D108BD9-81ED-4DB2-BD59-A6C34878D82A}">
                    <a16:rowId xmlns:a16="http://schemas.microsoft.com/office/drawing/2014/main" val="4008728073"/>
                  </a:ext>
                </a:extLst>
              </a:tr>
              <a:tr h="370839">
                <a:tc>
                  <a:txBody>
                    <a:bodyPr/>
                    <a:lstStyle/>
                    <a:p>
                      <a:pPr lvl="0">
                        <a:buNone/>
                      </a:pPr>
                      <a:r>
                        <a:rPr lang="en-US" sz="1200" b="0" i="0" u="none" strike="noStrike" noProof="0" err="1">
                          <a:latin typeface="Calibri"/>
                        </a:rPr>
                        <a:t>occupation_PTMm</a:t>
                      </a:r>
                      <a:endParaRPr lang="en-US" sz="1200"/>
                    </a:p>
                  </a:txBody>
                  <a:tcPr/>
                </a:tc>
                <a:tc>
                  <a:txBody>
                    <a:bodyPr/>
                    <a:lstStyle/>
                    <a:p>
                      <a:pPr lvl="0">
                        <a:buNone/>
                      </a:pPr>
                      <a:r>
                        <a:rPr lang="en-US" sz="1200" b="0" i="0" u="none" strike="noStrike" noProof="0">
                          <a:latin typeface="Calibri"/>
                        </a:rPr>
                        <a:t>The percentage of workers whose occupation is Production, transportation, and material moving.</a:t>
                      </a:r>
                      <a:endParaRPr lang="en-US" sz="1200"/>
                    </a:p>
                  </a:txBody>
                  <a:tcPr/>
                </a:tc>
                <a:extLst>
                  <a:ext uri="{0D108BD9-81ED-4DB2-BD59-A6C34878D82A}">
                    <a16:rowId xmlns:a16="http://schemas.microsoft.com/office/drawing/2014/main" val="3550686351"/>
                  </a:ext>
                </a:extLst>
              </a:tr>
              <a:tr h="370838">
                <a:tc>
                  <a:txBody>
                    <a:bodyPr/>
                    <a:lstStyle/>
                    <a:p>
                      <a:pPr lvl="0">
                        <a:buNone/>
                      </a:pPr>
                      <a:r>
                        <a:rPr lang="en-US" sz="1200" b="0" i="0" u="none" strike="noStrike" noProof="0" err="1">
                          <a:latin typeface="Calibri"/>
                        </a:rPr>
                        <a:t>class_private_wage_and_salary</a:t>
                      </a:r>
                      <a:endParaRPr lang="en-US" sz="1200"/>
                    </a:p>
                  </a:txBody>
                  <a:tcPr/>
                </a:tc>
                <a:tc>
                  <a:txBody>
                    <a:bodyPr/>
                    <a:lstStyle/>
                    <a:p>
                      <a:pPr lvl="0">
                        <a:buNone/>
                      </a:pPr>
                      <a:r>
                        <a:rPr lang="en-US" sz="1200" b="0" i="0" u="none" strike="noStrike" noProof="0">
                          <a:latin typeface="Calibri"/>
                        </a:rPr>
                        <a:t>The percentage of private wage and salary workers</a:t>
                      </a:r>
                      <a:endParaRPr lang="en-US" sz="1200"/>
                    </a:p>
                  </a:txBody>
                  <a:tcPr/>
                </a:tc>
                <a:extLst>
                  <a:ext uri="{0D108BD9-81ED-4DB2-BD59-A6C34878D82A}">
                    <a16:rowId xmlns:a16="http://schemas.microsoft.com/office/drawing/2014/main" val="2719990646"/>
                  </a:ext>
                </a:extLst>
              </a:tr>
              <a:tr h="370838">
                <a:tc>
                  <a:txBody>
                    <a:bodyPr/>
                    <a:lstStyle/>
                    <a:p>
                      <a:pPr lvl="0">
                        <a:buNone/>
                      </a:pPr>
                      <a:r>
                        <a:rPr lang="en-US" sz="1200" b="0" i="0" u="none" strike="noStrike" noProof="0" err="1">
                          <a:latin typeface="Calibri"/>
                        </a:rPr>
                        <a:t>class_government_workers</a:t>
                      </a:r>
                      <a:endParaRPr lang="en-US" sz="1200"/>
                    </a:p>
                  </a:txBody>
                  <a:tcPr/>
                </a:tc>
                <a:tc>
                  <a:txBody>
                    <a:bodyPr/>
                    <a:lstStyle/>
                    <a:p>
                      <a:pPr lvl="0">
                        <a:buNone/>
                      </a:pPr>
                      <a:r>
                        <a:rPr lang="en-US" sz="1200" b="0" i="0" u="none" strike="noStrike" noProof="0">
                          <a:latin typeface="Calibri"/>
                        </a:rPr>
                        <a:t>The percentage of government workers </a:t>
                      </a:r>
                      <a:r>
                        <a:rPr lang="en-US" sz="1200" b="0" i="0" u="none" strike="noStrike" noProof="0" err="1">
                          <a:latin typeface="Calibri"/>
                        </a:rPr>
                        <a:t>workers</a:t>
                      </a:r>
                      <a:r>
                        <a:rPr lang="en-US" sz="1200" b="0" i="0" u="none" strike="noStrike" noProof="0">
                          <a:latin typeface="Calibri"/>
                        </a:rPr>
                        <a:t>.</a:t>
                      </a:r>
                      <a:endParaRPr lang="en-US" sz="1200"/>
                    </a:p>
                  </a:txBody>
                  <a:tcPr/>
                </a:tc>
                <a:extLst>
                  <a:ext uri="{0D108BD9-81ED-4DB2-BD59-A6C34878D82A}">
                    <a16:rowId xmlns:a16="http://schemas.microsoft.com/office/drawing/2014/main" val="821002721"/>
                  </a:ext>
                </a:extLst>
              </a:tr>
              <a:tr h="370838">
                <a:tc>
                  <a:txBody>
                    <a:bodyPr/>
                    <a:lstStyle/>
                    <a:p>
                      <a:pPr lvl="0">
                        <a:buNone/>
                      </a:pPr>
                      <a:r>
                        <a:rPr lang="en-US" sz="1200" b="0" i="0" u="none" strike="noStrike" noProof="0" err="1">
                          <a:latin typeface="Calibri"/>
                        </a:rPr>
                        <a:t>class_self_employed</a:t>
                      </a:r>
                      <a:endParaRPr lang="en-US" sz="1200"/>
                    </a:p>
                  </a:txBody>
                  <a:tcPr/>
                </a:tc>
                <a:tc>
                  <a:txBody>
                    <a:bodyPr/>
                    <a:lstStyle/>
                    <a:p>
                      <a:pPr lvl="0">
                        <a:buNone/>
                      </a:pPr>
                      <a:r>
                        <a:rPr lang="en-US" sz="1200" b="0" i="0" u="none" strike="noStrike" noProof="0">
                          <a:latin typeface="Calibri"/>
                        </a:rPr>
                        <a:t>The percentage of </a:t>
                      </a:r>
                      <a:r>
                        <a:rPr lang="en-US" sz="1200" b="0" i="0" u="none" strike="noStrike" noProof="0" err="1">
                          <a:latin typeface="Calibri"/>
                        </a:rPr>
                        <a:t>self_employed</a:t>
                      </a:r>
                      <a:r>
                        <a:rPr lang="en-US" sz="1200" b="0" i="0" u="none" strike="noStrike" noProof="0">
                          <a:latin typeface="Calibri"/>
                        </a:rPr>
                        <a:t> workers</a:t>
                      </a:r>
                      <a:endParaRPr lang="en-US" sz="1200"/>
                    </a:p>
                  </a:txBody>
                  <a:tcPr/>
                </a:tc>
                <a:extLst>
                  <a:ext uri="{0D108BD9-81ED-4DB2-BD59-A6C34878D82A}">
                    <a16:rowId xmlns:a16="http://schemas.microsoft.com/office/drawing/2014/main" val="3764487408"/>
                  </a:ext>
                </a:extLst>
              </a:tr>
              <a:tr h="370838">
                <a:tc>
                  <a:txBody>
                    <a:bodyPr/>
                    <a:lstStyle/>
                    <a:p>
                      <a:pPr lvl="0">
                        <a:buNone/>
                      </a:pPr>
                      <a:r>
                        <a:rPr lang="en-US" sz="1200" b="0" i="0" u="none" strike="noStrike" noProof="0" err="1">
                          <a:latin typeface="Calibri"/>
                        </a:rPr>
                        <a:t>class_unpaid_family_workers</a:t>
                      </a:r>
                      <a:endParaRPr lang="en-US" sz="1200"/>
                    </a:p>
                  </a:txBody>
                  <a:tcPr/>
                </a:tc>
                <a:tc>
                  <a:txBody>
                    <a:bodyPr/>
                    <a:lstStyle/>
                    <a:p>
                      <a:pPr lvl="0">
                        <a:buNone/>
                      </a:pPr>
                      <a:r>
                        <a:rPr lang="en-US" sz="1200" b="0" i="0" u="none" strike="noStrike" noProof="0">
                          <a:latin typeface="Calibri"/>
                        </a:rPr>
                        <a:t>The percentage of unpaid family workers</a:t>
                      </a:r>
                      <a:endParaRPr lang="en-US" sz="1200"/>
                    </a:p>
                  </a:txBody>
                  <a:tcPr/>
                </a:tc>
                <a:extLst>
                  <a:ext uri="{0D108BD9-81ED-4DB2-BD59-A6C34878D82A}">
                    <a16:rowId xmlns:a16="http://schemas.microsoft.com/office/drawing/2014/main" val="2879615110"/>
                  </a:ext>
                </a:extLst>
              </a:tr>
            </a:tbl>
          </a:graphicData>
        </a:graphic>
      </p:graphicFrame>
      <p:pic>
        <p:nvPicPr>
          <p:cNvPr id="4" name="Picture 5" descr="A picture containing text, items, different&#10;&#10;Description automatically generated">
            <a:extLst>
              <a:ext uri="{FF2B5EF4-FFF2-40B4-BE49-F238E27FC236}">
                <a16:creationId xmlns:a16="http://schemas.microsoft.com/office/drawing/2014/main" id="{6C747561-099A-4688-802F-9A52ADDBBD1E}"/>
              </a:ext>
            </a:extLst>
          </p:cNvPr>
          <p:cNvPicPr>
            <a:picLocks noChangeAspect="1"/>
          </p:cNvPicPr>
          <p:nvPr/>
        </p:nvPicPr>
        <p:blipFill>
          <a:blip r:embed="rId2"/>
          <a:stretch>
            <a:fillRect/>
          </a:stretch>
        </p:blipFill>
        <p:spPr>
          <a:xfrm>
            <a:off x="8628345" y="488879"/>
            <a:ext cx="2743200" cy="1558763"/>
          </a:xfrm>
          <a:prstGeom prst="rect">
            <a:avLst/>
          </a:prstGeom>
        </p:spPr>
      </p:pic>
    </p:spTree>
    <p:extLst>
      <p:ext uri="{BB962C8B-B14F-4D97-AF65-F5344CB8AC3E}">
        <p14:creationId xmlns:p14="http://schemas.microsoft.com/office/powerpoint/2010/main" val="426120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BBDC-209D-4C10-904E-780E9990FC2C}"/>
              </a:ext>
            </a:extLst>
          </p:cNvPr>
          <p:cNvSpPr>
            <a:spLocks noGrp="1"/>
          </p:cNvSpPr>
          <p:nvPr>
            <p:ph type="title"/>
          </p:nvPr>
        </p:nvSpPr>
        <p:spPr/>
        <p:txBody>
          <a:bodyPr/>
          <a:lstStyle/>
          <a:p>
            <a:r>
              <a:rPr lang="en-US">
                <a:cs typeface="Calibri Light"/>
              </a:rPr>
              <a:t>Data</a:t>
            </a:r>
            <a:endParaRPr lang="en-US"/>
          </a:p>
        </p:txBody>
      </p:sp>
      <p:sp>
        <p:nvSpPr>
          <p:cNvPr id="3" name="Content Placeholder 2">
            <a:extLst>
              <a:ext uri="{FF2B5EF4-FFF2-40B4-BE49-F238E27FC236}">
                <a16:creationId xmlns:a16="http://schemas.microsoft.com/office/drawing/2014/main" id="{22562555-B00B-489A-9F7C-165517E17ED1}"/>
              </a:ext>
            </a:extLst>
          </p:cNvPr>
          <p:cNvSpPr>
            <a:spLocks noGrp="1"/>
          </p:cNvSpPr>
          <p:nvPr>
            <p:ph idx="1"/>
          </p:nvPr>
        </p:nvSpPr>
        <p:spPr/>
        <p:txBody>
          <a:bodyPr vert="horz" lIns="91440" tIns="45720" rIns="91440" bIns="45720" rtlCol="0" anchor="t">
            <a:normAutofit/>
          </a:bodyPr>
          <a:lstStyle/>
          <a:p>
            <a:r>
              <a:rPr lang="en-US">
                <a:cs typeface="Calibri"/>
              </a:rPr>
              <a:t>Housing and Transportation </a:t>
            </a:r>
            <a:endParaRPr lang="en-US"/>
          </a:p>
        </p:txBody>
      </p:sp>
      <p:graphicFrame>
        <p:nvGraphicFramePr>
          <p:cNvPr id="5" name="Table 5">
            <a:extLst>
              <a:ext uri="{FF2B5EF4-FFF2-40B4-BE49-F238E27FC236}">
                <a16:creationId xmlns:a16="http://schemas.microsoft.com/office/drawing/2014/main" id="{6C35DF4D-3BCB-44BF-B654-38F78F4D6732}"/>
              </a:ext>
            </a:extLst>
          </p:cNvPr>
          <p:cNvGraphicFramePr>
            <a:graphicFrameLocks noGrp="1"/>
          </p:cNvGraphicFramePr>
          <p:nvPr>
            <p:extLst>
              <p:ext uri="{D42A27DB-BD31-4B8C-83A1-F6EECF244321}">
                <p14:modId xmlns:p14="http://schemas.microsoft.com/office/powerpoint/2010/main" val="1562289917"/>
              </p:ext>
            </p:extLst>
          </p:nvPr>
        </p:nvGraphicFramePr>
        <p:xfrm>
          <a:off x="1620963" y="2821511"/>
          <a:ext cx="8729919" cy="2966714"/>
        </p:xfrm>
        <a:graphic>
          <a:graphicData uri="http://schemas.openxmlformats.org/drawingml/2006/table">
            <a:tbl>
              <a:tblPr firstRow="1" bandRow="1">
                <a:tableStyleId>{2D5ABB26-0587-4C30-8999-92F81FD0307C}</a:tableStyleId>
              </a:tblPr>
              <a:tblGrid>
                <a:gridCol w="3096608">
                  <a:extLst>
                    <a:ext uri="{9D8B030D-6E8A-4147-A177-3AD203B41FA5}">
                      <a16:colId xmlns:a16="http://schemas.microsoft.com/office/drawing/2014/main" val="1709888871"/>
                    </a:ext>
                  </a:extLst>
                </a:gridCol>
                <a:gridCol w="5633311">
                  <a:extLst>
                    <a:ext uri="{9D8B030D-6E8A-4147-A177-3AD203B41FA5}">
                      <a16:colId xmlns:a16="http://schemas.microsoft.com/office/drawing/2014/main" val="2058626691"/>
                    </a:ext>
                  </a:extLst>
                </a:gridCol>
              </a:tblGrid>
              <a:tr h="370839">
                <a:tc>
                  <a:txBody>
                    <a:bodyPr/>
                    <a:lstStyle/>
                    <a:p>
                      <a:pPr lvl="0" algn="ctr">
                        <a:buNone/>
                      </a:pPr>
                      <a:r>
                        <a:rPr lang="en-US" sz="1200" b="1" i="0" u="none" strike="noStrike" noProof="0">
                          <a:latin typeface="Calibri"/>
                        </a:rPr>
                        <a:t>Feature's name</a:t>
                      </a:r>
                    </a:p>
                  </a:txBody>
                  <a:tcPr>
                    <a:lnB w="12700">
                      <a:solidFill>
                        <a:schemeClr val="tx1"/>
                      </a:solidFill>
                    </a:lnB>
                  </a:tcPr>
                </a:tc>
                <a:tc>
                  <a:txBody>
                    <a:bodyPr/>
                    <a:lstStyle/>
                    <a:p>
                      <a:pPr lvl="0" algn="ctr">
                        <a:buNone/>
                      </a:pPr>
                      <a:r>
                        <a:rPr lang="en-US" sz="1200" b="1"/>
                        <a:t>Description</a:t>
                      </a:r>
                    </a:p>
                  </a:txBody>
                  <a:tcPr>
                    <a:lnB w="12700">
                      <a:solidFill>
                        <a:schemeClr val="tx1"/>
                      </a:solidFill>
                    </a:lnB>
                  </a:tcPr>
                </a:tc>
                <a:extLst>
                  <a:ext uri="{0D108BD9-81ED-4DB2-BD59-A6C34878D82A}">
                    <a16:rowId xmlns:a16="http://schemas.microsoft.com/office/drawing/2014/main" val="1445843017"/>
                  </a:ext>
                </a:extLst>
              </a:tr>
              <a:tr h="370839">
                <a:tc>
                  <a:txBody>
                    <a:bodyPr/>
                    <a:lstStyle/>
                    <a:p>
                      <a:pPr lvl="0">
                        <a:buNone/>
                      </a:pPr>
                      <a:r>
                        <a:rPr lang="en-US" sz="1200" b="0" i="0" u="none" strike="noStrike" noProof="0" err="1"/>
                        <a:t>mean_travel_time_to_work</a:t>
                      </a:r>
                      <a:endParaRPr lang="en-US" err="1"/>
                    </a:p>
                  </a:txBody>
                  <a:tcPr>
                    <a:lnT w="12700">
                      <a:solidFill>
                        <a:schemeClr val="tx1"/>
                      </a:solidFill>
                    </a:lnT>
                    <a:lnB w="0" cap="flat" cmpd="sng" algn="ctr">
                      <a:noFill/>
                      <a:prstDash val="solid"/>
                      <a:round/>
                      <a:headEnd type="none" w="med" len="med"/>
                      <a:tailEnd type="none" w="med" len="med"/>
                    </a:lnB>
                  </a:tcPr>
                </a:tc>
                <a:tc>
                  <a:txBody>
                    <a:bodyPr/>
                    <a:lstStyle/>
                    <a:p>
                      <a:pPr lvl="0">
                        <a:buNone/>
                      </a:pPr>
                      <a:r>
                        <a:rPr lang="en-US" sz="1200" b="0" i="0" u="none" strike="noStrike" noProof="0"/>
                        <a:t>Mean travel time to work(minutes)</a:t>
                      </a:r>
                      <a:endParaRPr lang="en-US"/>
                    </a:p>
                  </a:txBody>
                  <a:tcPr>
                    <a:lnT w="12700">
                      <a:solidFill>
                        <a:schemeClr val="tx1"/>
                      </a:solidFill>
                    </a:lnT>
                    <a:lnB w="0" cap="flat" cmpd="sng" algn="ctr">
                      <a:noFill/>
                      <a:prstDash val="solid"/>
                      <a:round/>
                      <a:headEnd type="none" w="med" len="med"/>
                      <a:tailEnd type="none" w="med" len="med"/>
                    </a:lnB>
                  </a:tcPr>
                </a:tc>
                <a:extLst>
                  <a:ext uri="{0D108BD9-81ED-4DB2-BD59-A6C34878D82A}">
                    <a16:rowId xmlns:a16="http://schemas.microsoft.com/office/drawing/2014/main" val="620336419"/>
                  </a:ext>
                </a:extLst>
              </a:tr>
              <a:tr h="370838">
                <a:tc>
                  <a:txBody>
                    <a:bodyPr/>
                    <a:lstStyle/>
                    <a:p>
                      <a:pPr lvl="0">
                        <a:buNone/>
                      </a:pPr>
                      <a:r>
                        <a:rPr lang="en-US" sz="1200" b="0" i="0" u="none" strike="noStrike" noProof="0" err="1">
                          <a:latin typeface="Calibri"/>
                        </a:rPr>
                        <a:t>owner_occupied_houseing_units</a:t>
                      </a:r>
                      <a:endParaRPr lang="en-US" err="1">
                        <a:latin typeface="Calibri"/>
                      </a:endParaRPr>
                    </a:p>
                  </a:txBody>
                  <a:tcPr>
                    <a:lnT w="0">
                      <a:noFill/>
                    </a:lnT>
                    <a:lnB w="0">
                      <a:noFill/>
                    </a:lnB>
                  </a:tcPr>
                </a:tc>
                <a:tc>
                  <a:txBody>
                    <a:bodyPr/>
                    <a:lstStyle/>
                    <a:p>
                      <a:pPr lvl="0">
                        <a:buNone/>
                      </a:pPr>
                      <a:r>
                        <a:rPr lang="en-US" sz="1200" b="0" i="0" u="none" strike="noStrike" noProof="0"/>
                        <a:t>Owner occupied housing units (percent)</a:t>
                      </a:r>
                      <a:endParaRPr lang="en-US"/>
                    </a:p>
                  </a:txBody>
                  <a:tcPr>
                    <a:lnT w="0">
                      <a:noFill/>
                    </a:lnT>
                    <a:lnB w="0">
                      <a:noFill/>
                    </a:lnB>
                  </a:tcPr>
                </a:tc>
                <a:extLst>
                  <a:ext uri="{0D108BD9-81ED-4DB2-BD59-A6C34878D82A}">
                    <a16:rowId xmlns:a16="http://schemas.microsoft.com/office/drawing/2014/main" val="1019200846"/>
                  </a:ext>
                </a:extLst>
              </a:tr>
              <a:tr h="370838">
                <a:tc>
                  <a:txBody>
                    <a:bodyPr/>
                    <a:lstStyle/>
                    <a:p>
                      <a:pPr lvl="0">
                        <a:buNone/>
                      </a:pPr>
                      <a:r>
                        <a:rPr lang="en-US" sz="1200" b="0" i="0" u="none" strike="noStrike" noProof="0" err="1"/>
                        <a:t>no_vehicle</a:t>
                      </a:r>
                      <a:r>
                        <a:rPr lang="en-US" sz="1200" b="0" i="0" u="none" strike="noStrike" noProof="0"/>
                        <a:t>(percent)</a:t>
                      </a:r>
                      <a:endParaRPr lang="en-US"/>
                    </a:p>
                  </a:txBody>
                  <a:tcPr>
                    <a:lnT w="0">
                      <a:noFill/>
                    </a:lnT>
                    <a:lnB w="0">
                      <a:noFill/>
                    </a:lnB>
                  </a:tcPr>
                </a:tc>
                <a:tc>
                  <a:txBody>
                    <a:bodyPr/>
                    <a:lstStyle/>
                    <a:p>
                      <a:pPr lvl="0">
                        <a:buNone/>
                      </a:pPr>
                      <a:r>
                        <a:rPr lang="en-US" sz="1200" b="0" i="0" u="none" strike="noStrike" noProof="0"/>
                        <a:t>Workers who don't have vehicle</a:t>
                      </a:r>
                      <a:endParaRPr lang="en-US"/>
                    </a:p>
                  </a:txBody>
                  <a:tcPr>
                    <a:lnT w="0">
                      <a:noFill/>
                    </a:lnT>
                    <a:lnB w="0">
                      <a:noFill/>
                    </a:lnB>
                  </a:tcPr>
                </a:tc>
                <a:extLst>
                  <a:ext uri="{0D108BD9-81ED-4DB2-BD59-A6C34878D82A}">
                    <a16:rowId xmlns:a16="http://schemas.microsoft.com/office/drawing/2014/main" val="385274898"/>
                  </a:ext>
                </a:extLst>
              </a:tr>
              <a:tr h="370840">
                <a:tc>
                  <a:txBody>
                    <a:bodyPr/>
                    <a:lstStyle/>
                    <a:p>
                      <a:pPr lvl="0">
                        <a:buNone/>
                      </a:pPr>
                      <a:r>
                        <a:rPr lang="en-US" sz="1200" b="0" i="0" u="none" strike="noStrike" noProof="0" err="1">
                          <a:latin typeface="Calibri"/>
                        </a:rPr>
                        <a:t>public_transportation</a:t>
                      </a:r>
                      <a:endParaRPr lang="en-US" err="1"/>
                    </a:p>
                  </a:txBody>
                  <a:tcPr>
                    <a:lnT w="0" cap="flat" cmpd="sng" algn="ctr">
                      <a:noFill/>
                      <a:prstDash val="solid"/>
                      <a:round/>
                      <a:headEnd type="none" w="med" len="med"/>
                      <a:tailEnd type="none" w="med" len="med"/>
                    </a:lnT>
                  </a:tcPr>
                </a:tc>
                <a:tc>
                  <a:txBody>
                    <a:bodyPr/>
                    <a:lstStyle/>
                    <a:p>
                      <a:pPr lvl="0">
                        <a:buNone/>
                      </a:pPr>
                      <a:r>
                        <a:rPr lang="en-US" sz="1200" b="0" i="0" u="none" strike="noStrike" noProof="0">
                          <a:latin typeface="Calibri"/>
                        </a:rPr>
                        <a:t>Public transportation</a:t>
                      </a:r>
                      <a:endParaRPr lang="en-US"/>
                    </a:p>
                  </a:txBody>
                  <a:tcPr>
                    <a:lnT w="0" cap="flat" cmpd="sng" algn="ctr">
                      <a:noFill/>
                      <a:prstDash val="solid"/>
                      <a:round/>
                      <a:headEnd type="none" w="med" len="med"/>
                      <a:tailEnd type="none" w="med" len="med"/>
                    </a:lnT>
                  </a:tcPr>
                </a:tc>
                <a:extLst>
                  <a:ext uri="{0D108BD9-81ED-4DB2-BD59-A6C34878D82A}">
                    <a16:rowId xmlns:a16="http://schemas.microsoft.com/office/drawing/2014/main" val="1388128667"/>
                  </a:ext>
                </a:extLst>
              </a:tr>
              <a:tr h="370840">
                <a:tc>
                  <a:txBody>
                    <a:bodyPr/>
                    <a:lstStyle/>
                    <a:p>
                      <a:pPr lvl="0">
                        <a:buNone/>
                      </a:pPr>
                      <a:r>
                        <a:rPr lang="en-US" sz="1200" b="0" i="0" u="none" strike="noStrike" noProof="0" err="1">
                          <a:latin typeface="Calibri"/>
                        </a:rPr>
                        <a:t>occupied_housing_units</a:t>
                      </a:r>
                      <a:endParaRPr lang="en-US" err="1"/>
                    </a:p>
                  </a:txBody>
                  <a:tcPr/>
                </a:tc>
                <a:tc>
                  <a:txBody>
                    <a:bodyPr/>
                    <a:lstStyle/>
                    <a:p>
                      <a:pPr lvl="0">
                        <a:buNone/>
                      </a:pPr>
                      <a:r>
                        <a:rPr lang="en-US" sz="1200" b="0" i="0" u="none" strike="noStrike" noProof="0">
                          <a:latin typeface="Calibri"/>
                        </a:rPr>
                        <a:t>The number of occupied housing units</a:t>
                      </a:r>
                      <a:endParaRPr lang="en-US"/>
                    </a:p>
                  </a:txBody>
                  <a:tcPr/>
                </a:tc>
                <a:extLst>
                  <a:ext uri="{0D108BD9-81ED-4DB2-BD59-A6C34878D82A}">
                    <a16:rowId xmlns:a16="http://schemas.microsoft.com/office/drawing/2014/main" val="2645245660"/>
                  </a:ext>
                </a:extLst>
              </a:tr>
              <a:tr h="370840">
                <a:tc>
                  <a:txBody>
                    <a:bodyPr/>
                    <a:lstStyle/>
                    <a:p>
                      <a:pPr lvl="0">
                        <a:buNone/>
                      </a:pPr>
                      <a:r>
                        <a:rPr lang="en-US" sz="1200" b="0" i="0" u="none" strike="noStrike" noProof="0">
                          <a:latin typeface="Calibri"/>
                        </a:rPr>
                        <a:t>housing_built_2014+</a:t>
                      </a:r>
                      <a:endParaRPr lang="en-US"/>
                    </a:p>
                  </a:txBody>
                  <a:tcPr/>
                </a:tc>
                <a:tc>
                  <a:txBody>
                    <a:bodyPr/>
                    <a:lstStyle/>
                    <a:p>
                      <a:pPr lvl="0">
                        <a:buNone/>
                      </a:pPr>
                      <a:r>
                        <a:rPr lang="en-US" sz="1200" b="0" i="0" u="none" strike="noStrike" noProof="0">
                          <a:latin typeface="Calibri"/>
                        </a:rPr>
                        <a:t>The number of housing built 2014 or later</a:t>
                      </a:r>
                      <a:endParaRPr lang="en-US"/>
                    </a:p>
                  </a:txBody>
                  <a:tcPr/>
                </a:tc>
                <a:extLst>
                  <a:ext uri="{0D108BD9-81ED-4DB2-BD59-A6C34878D82A}">
                    <a16:rowId xmlns:a16="http://schemas.microsoft.com/office/drawing/2014/main" val="2484477649"/>
                  </a:ext>
                </a:extLst>
              </a:tr>
              <a:tr h="370840">
                <a:tc>
                  <a:txBody>
                    <a:bodyPr/>
                    <a:lstStyle/>
                    <a:p>
                      <a:pPr lvl="0">
                        <a:buNone/>
                      </a:pPr>
                      <a:r>
                        <a:rPr lang="en-US" sz="1200" b="0" i="0" u="none" strike="noStrike" noProof="0" err="1">
                          <a:latin typeface="Calibri"/>
                        </a:rPr>
                        <a:t>num_of_establishments</a:t>
                      </a:r>
                      <a:endParaRPr lang="en-US" err="1"/>
                    </a:p>
                  </a:txBody>
                  <a:tcPr/>
                </a:tc>
                <a:tc>
                  <a:txBody>
                    <a:bodyPr/>
                    <a:lstStyle/>
                    <a:p>
                      <a:pPr lvl="0">
                        <a:buNone/>
                      </a:pPr>
                      <a:r>
                        <a:rPr lang="en-US" sz="1200" b="0" i="0" u="none" strike="noStrike" noProof="0"/>
                        <a:t>The number of furnishing stores (This data is only available in 2017 and 2018)</a:t>
                      </a:r>
                      <a:endParaRPr lang="en-US" sz="1200" b="0" i="0" u="none" strike="noStrike" noProof="0">
                        <a:latin typeface="Calibri"/>
                      </a:endParaRPr>
                    </a:p>
                  </a:txBody>
                  <a:tcPr/>
                </a:tc>
                <a:extLst>
                  <a:ext uri="{0D108BD9-81ED-4DB2-BD59-A6C34878D82A}">
                    <a16:rowId xmlns:a16="http://schemas.microsoft.com/office/drawing/2014/main" val="4008728073"/>
                  </a:ext>
                </a:extLst>
              </a:tr>
            </a:tbl>
          </a:graphicData>
        </a:graphic>
      </p:graphicFrame>
      <p:pic>
        <p:nvPicPr>
          <p:cNvPr id="4" name="Picture 5">
            <a:extLst>
              <a:ext uri="{FF2B5EF4-FFF2-40B4-BE49-F238E27FC236}">
                <a16:creationId xmlns:a16="http://schemas.microsoft.com/office/drawing/2014/main" id="{30E85718-5203-4A66-B066-6335636519E8}"/>
              </a:ext>
            </a:extLst>
          </p:cNvPr>
          <p:cNvPicPr>
            <a:picLocks noChangeAspect="1"/>
          </p:cNvPicPr>
          <p:nvPr/>
        </p:nvPicPr>
        <p:blipFill>
          <a:blip r:embed="rId2"/>
          <a:stretch>
            <a:fillRect/>
          </a:stretch>
        </p:blipFill>
        <p:spPr>
          <a:xfrm>
            <a:off x="8764044" y="677946"/>
            <a:ext cx="2743200" cy="1660793"/>
          </a:xfrm>
          <a:prstGeom prst="rect">
            <a:avLst/>
          </a:prstGeom>
        </p:spPr>
      </p:pic>
    </p:spTree>
    <p:extLst>
      <p:ext uri="{BB962C8B-B14F-4D97-AF65-F5344CB8AC3E}">
        <p14:creationId xmlns:p14="http://schemas.microsoft.com/office/powerpoint/2010/main" val="226597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9DFAE-4CAF-4D74-BA6A-0163529F49BE}"/>
              </a:ext>
            </a:extLst>
          </p:cNvPr>
          <p:cNvSpPr>
            <a:spLocks noGrp="1"/>
          </p:cNvSpPr>
          <p:nvPr>
            <p:ph type="title"/>
          </p:nvPr>
        </p:nvSpPr>
        <p:spPr>
          <a:xfrm>
            <a:off x="589560" y="856180"/>
            <a:ext cx="4560584" cy="1128068"/>
          </a:xfrm>
        </p:spPr>
        <p:txBody>
          <a:bodyPr anchor="ctr">
            <a:normAutofit/>
          </a:bodyPr>
          <a:lstStyle/>
          <a:p>
            <a:r>
              <a:rPr lang="en-US" sz="4000">
                <a:cs typeface="Calibri Light"/>
              </a:rPr>
              <a:t>Data Pre-processing</a:t>
            </a:r>
            <a:endParaRPr lang="en-US" sz="4000"/>
          </a:p>
        </p:txBody>
      </p:sp>
      <p:grpSp>
        <p:nvGrpSpPr>
          <p:cNvPr id="7"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D58BB1-313A-4F20-AF3E-D7A186DB97A5}"/>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Missing Value</a:t>
            </a:r>
            <a:endParaRPr lang="en-US" sz="2000"/>
          </a:p>
          <a:p>
            <a:pPr lvl="1"/>
            <a:r>
              <a:rPr lang="en-US" sz="2000">
                <a:cs typeface="Calibri"/>
              </a:rPr>
              <a:t>One store has been founded missing all data. (sol: deleted it)</a:t>
            </a:r>
          </a:p>
          <a:p>
            <a:pPr lvl="1"/>
            <a:r>
              <a:rPr lang="en-US" sz="2000">
                <a:cs typeface="Calibri"/>
              </a:rPr>
              <a:t>Num_of_establishment missing 2019's data. (sol: fill the NA with 2018's data)</a:t>
            </a:r>
          </a:p>
          <a:p>
            <a:pPr lvl="1"/>
            <a:r>
              <a:rPr lang="en-US" sz="2000">
                <a:cs typeface="Calibri"/>
              </a:rPr>
              <a:t>Mean_travel_time_to_work missing half of the data. (sol: fill the NA with median value of the same city)</a:t>
            </a:r>
          </a:p>
          <a:p>
            <a:pPr lvl="1"/>
            <a:endParaRPr lang="en-US" sz="2000">
              <a:cs typeface="Calibri"/>
            </a:endParaRPr>
          </a:p>
          <a:p>
            <a:pPr marL="0" indent="0">
              <a:buNone/>
            </a:pPr>
            <a:endParaRPr lang="en-US" sz="2000">
              <a:cs typeface="Calibri"/>
            </a:endParaRPr>
          </a:p>
        </p:txBody>
      </p:sp>
      <p:sp>
        <p:nvSpPr>
          <p:cNvPr id="14"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icon&#10;&#10;Description automatically generated">
            <a:extLst>
              <a:ext uri="{FF2B5EF4-FFF2-40B4-BE49-F238E27FC236}">
                <a16:creationId xmlns:a16="http://schemas.microsoft.com/office/drawing/2014/main" id="{7C4DBCD9-37FE-4CF1-A9B5-B2CF4A6B995D}"/>
              </a:ext>
            </a:extLst>
          </p:cNvPr>
          <p:cNvPicPr>
            <a:picLocks noChangeAspect="1"/>
          </p:cNvPicPr>
          <p:nvPr/>
        </p:nvPicPr>
        <p:blipFill rotWithShape="1">
          <a:blip r:embed="rId2"/>
          <a:srcRect l="18368" r="19479" b="1"/>
          <a:stretch/>
        </p:blipFill>
        <p:spPr>
          <a:xfrm>
            <a:off x="5977788" y="799352"/>
            <a:ext cx="5425410" cy="5259296"/>
          </a:xfrm>
          <a:prstGeom prst="rect">
            <a:avLst/>
          </a:prstGeom>
        </p:spPr>
      </p:pic>
    </p:spTree>
    <p:extLst>
      <p:ext uri="{BB962C8B-B14F-4D97-AF65-F5344CB8AC3E}">
        <p14:creationId xmlns:p14="http://schemas.microsoft.com/office/powerpoint/2010/main" val="983807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328246" y="1051118"/>
            <a:ext cx="3200400" cy="4461163"/>
          </a:xfrm>
        </p:spPr>
        <p:txBody>
          <a:bodyPr>
            <a:normAutofit/>
          </a:bodyPr>
          <a:lstStyle/>
          <a:p>
            <a:r>
              <a:rPr lang="en-US" b="1">
                <a:solidFill>
                  <a:srgbClr val="FFFFFF"/>
                </a:solidFill>
                <a:cs typeface="Calibri Light"/>
              </a:rPr>
              <a:t>Methodology</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2985F1B6-BDCC-4156-AC19-E096511CAFF6}"/>
              </a:ext>
            </a:extLst>
          </p:cNvPr>
          <p:cNvSpPr txBox="1"/>
          <p:nvPr/>
        </p:nvSpPr>
        <p:spPr>
          <a:xfrm>
            <a:off x="4167307" y="1887711"/>
            <a:ext cx="6598023" cy="31829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150000"/>
              </a:lnSpc>
              <a:spcBef>
                <a:spcPts val="500"/>
              </a:spcBef>
              <a:buFont typeface="Wingdings,Sans-Serif"/>
              <a:buChar char="Ø"/>
            </a:pPr>
            <a:endParaRPr lang="en-US">
              <a:latin typeface="Times New Roman"/>
              <a:cs typeface="Calibri"/>
            </a:endParaRPr>
          </a:p>
          <a:p>
            <a:pPr lvl="1">
              <a:lnSpc>
                <a:spcPct val="150000"/>
              </a:lnSpc>
              <a:spcBef>
                <a:spcPts val="500"/>
              </a:spcBef>
            </a:pPr>
            <a:r>
              <a:rPr lang="en-US">
                <a:latin typeface="Times New Roman"/>
                <a:cs typeface="Calibri"/>
              </a:rPr>
              <a:t>Tools used for this project:</a:t>
            </a:r>
          </a:p>
          <a:p>
            <a:pPr lvl="1">
              <a:lnSpc>
                <a:spcPct val="150000"/>
              </a:lnSpc>
              <a:spcBef>
                <a:spcPts val="500"/>
              </a:spcBef>
            </a:pPr>
            <a:r>
              <a:rPr lang="en-US">
                <a:latin typeface="Times New Roman"/>
                <a:cs typeface="Calibri"/>
              </a:rPr>
              <a:t>1.Excel</a:t>
            </a:r>
          </a:p>
          <a:p>
            <a:pPr lvl="1">
              <a:lnSpc>
                <a:spcPct val="150000"/>
              </a:lnSpc>
              <a:spcBef>
                <a:spcPts val="500"/>
              </a:spcBef>
            </a:pPr>
            <a:r>
              <a:rPr lang="en-US">
                <a:latin typeface="Times New Roman"/>
                <a:cs typeface="Calibri"/>
              </a:rPr>
              <a:t>2.Tableau</a:t>
            </a:r>
          </a:p>
          <a:p>
            <a:pPr lvl="1">
              <a:lnSpc>
                <a:spcPct val="150000"/>
              </a:lnSpc>
              <a:spcBef>
                <a:spcPts val="500"/>
              </a:spcBef>
            </a:pPr>
            <a:r>
              <a:rPr lang="en-US">
                <a:latin typeface="Times New Roman"/>
                <a:cs typeface="Calibri"/>
              </a:rPr>
              <a:t>3.Python</a:t>
            </a:r>
          </a:p>
          <a:p>
            <a:pPr marL="742950" lvl="1" indent="-285750">
              <a:lnSpc>
                <a:spcPct val="150000"/>
              </a:lnSpc>
              <a:spcBef>
                <a:spcPts val="500"/>
              </a:spcBef>
              <a:buFont typeface="Wingdings,Sans-Serif"/>
              <a:buChar char="Ø"/>
            </a:pPr>
            <a:endParaRPr lang="en-US">
              <a:latin typeface="Times New Roman"/>
              <a:cs typeface="Calibri"/>
            </a:endParaRPr>
          </a:p>
          <a:p>
            <a:pPr marL="285750" indent="-285750">
              <a:buFont typeface="Arial"/>
              <a:buChar char="•"/>
            </a:pPr>
            <a:endParaRPr lang="en-US">
              <a:latin typeface="Times New Roman"/>
              <a:cs typeface="Calibri"/>
            </a:endParaRPr>
          </a:p>
        </p:txBody>
      </p:sp>
    </p:spTree>
    <p:extLst>
      <p:ext uri="{BB962C8B-B14F-4D97-AF65-F5344CB8AC3E}">
        <p14:creationId xmlns:p14="http://schemas.microsoft.com/office/powerpoint/2010/main" val="22079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F75F3-9D77-41E3-B553-ECD648528672}"/>
              </a:ext>
            </a:extLst>
          </p:cNvPr>
          <p:cNvSpPr>
            <a:spLocks noGrp="1"/>
          </p:cNvSpPr>
          <p:nvPr>
            <p:ph idx="1"/>
          </p:nvPr>
        </p:nvSpPr>
        <p:spPr>
          <a:xfrm>
            <a:off x="607679" y="199171"/>
            <a:ext cx="10515600" cy="4351338"/>
          </a:xfrm>
        </p:spPr>
        <p:txBody>
          <a:bodyPr vert="horz" lIns="91440" tIns="45720" rIns="91440" bIns="45720" rtlCol="0" anchor="t">
            <a:normAutofit/>
          </a:bodyPr>
          <a:lstStyle/>
          <a:p>
            <a:pPr marL="742950" lvl="1" indent="-285750">
              <a:lnSpc>
                <a:spcPct val="150000"/>
              </a:lnSpc>
              <a:buFont typeface="Wingdings,Sans-Serif" panose="020B0604020202020204" pitchFamily="34" charset="0"/>
              <a:buChar char="Ø"/>
            </a:pPr>
            <a:r>
              <a:rPr lang="en-US">
                <a:latin typeface="Times New Roman"/>
                <a:cs typeface="Times New Roman"/>
              </a:rPr>
              <a:t>Data is basically collected from </a:t>
            </a:r>
            <a:r>
              <a:rPr lang="en-US">
                <a:solidFill>
                  <a:schemeClr val="accent1"/>
                </a:solidFill>
                <a:latin typeface="Times New Roman"/>
                <a:cs typeface="Times New Roman"/>
              </a:rPr>
              <a:t>"</a:t>
            </a:r>
            <a:r>
              <a:rPr lang="en-US">
                <a:solidFill>
                  <a:schemeClr val="accent1"/>
                </a:solidFill>
                <a:ea typeface="+mn-lt"/>
                <a:cs typeface="+mn-lt"/>
              </a:rPr>
              <a:t>data.census.gov"</a:t>
            </a:r>
            <a:r>
              <a:rPr lang="en-US">
                <a:ea typeface="+mn-lt"/>
                <a:cs typeface="+mn-lt"/>
              </a:rPr>
              <a:t> website merging store data set with variables such as</a:t>
            </a:r>
            <a:r>
              <a:rPr lang="en-US">
                <a:latin typeface="Times New Roman"/>
                <a:cs typeface="Times New Roman"/>
              </a:rPr>
              <a:t> "Demographic", "Housing &amp; Transportation" and few other variables related to population.</a:t>
            </a:r>
            <a:endParaRPr lang="en-US">
              <a:ea typeface="+mn-lt"/>
              <a:cs typeface="+mn-lt"/>
            </a:endParaRPr>
          </a:p>
          <a:p>
            <a:pPr marL="742950" lvl="1" indent="-285750">
              <a:lnSpc>
                <a:spcPct val="150000"/>
              </a:lnSpc>
              <a:buFont typeface="Wingdings,Sans-Serif" panose="020B0604020202020204" pitchFamily="34" charset="0"/>
              <a:buChar char="Ø"/>
            </a:pPr>
            <a:r>
              <a:rPr lang="en-US">
                <a:latin typeface="Times New Roman"/>
                <a:cs typeface="Times New Roman"/>
              </a:rPr>
              <a:t>Further for visualization of data Tableau has been used. The data collected is loaded into the tableau server.</a:t>
            </a:r>
            <a:endParaRPr lang="en-US">
              <a:latin typeface="Calibri" panose="020F0502020204030204"/>
              <a:cs typeface="Calibri" panose="020F0502020204030204"/>
            </a:endParaRPr>
          </a:p>
          <a:p>
            <a:pPr marL="742950" lvl="1" indent="-285750">
              <a:lnSpc>
                <a:spcPct val="150000"/>
              </a:lnSpc>
              <a:buFont typeface="Wingdings,Sans-Serif" panose="020B0604020202020204" pitchFamily="34" charset="0"/>
              <a:buChar char="Ø"/>
            </a:pPr>
            <a:r>
              <a:rPr lang="en-US">
                <a:latin typeface="Times New Roman"/>
                <a:cs typeface="Calibri"/>
              </a:rPr>
              <a:t>Later, for analysis the data is loaded into python and various predictive models have been used for analyzing and drawing insights from the data.</a:t>
            </a:r>
          </a:p>
        </p:txBody>
      </p:sp>
    </p:spTree>
    <p:extLst>
      <p:ext uri="{BB962C8B-B14F-4D97-AF65-F5344CB8AC3E}">
        <p14:creationId xmlns:p14="http://schemas.microsoft.com/office/powerpoint/2010/main" val="823277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133CA-B676-4FB7-B1C8-40DFCA1A272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Visualization in Tableau</a:t>
            </a:r>
          </a:p>
        </p:txBody>
      </p:sp>
      <p:pic>
        <p:nvPicPr>
          <p:cNvPr id="4" name="Picture 4" descr="A picture containing timeline&#10;&#10;Description automatically generated">
            <a:extLst>
              <a:ext uri="{FF2B5EF4-FFF2-40B4-BE49-F238E27FC236}">
                <a16:creationId xmlns:a16="http://schemas.microsoft.com/office/drawing/2014/main" id="{F4EEEEA5-9FDF-470D-ADD0-26DB511331DD}"/>
              </a:ext>
            </a:extLst>
          </p:cNvPr>
          <p:cNvPicPr>
            <a:picLocks noGrp="1" noChangeAspect="1"/>
          </p:cNvPicPr>
          <p:nvPr>
            <p:ph idx="1"/>
          </p:nvPr>
        </p:nvPicPr>
        <p:blipFill>
          <a:blip r:embed="rId2"/>
          <a:stretch>
            <a:fillRect/>
          </a:stretch>
        </p:blipFill>
        <p:spPr>
          <a:xfrm>
            <a:off x="4258508" y="590008"/>
            <a:ext cx="7777785" cy="5164952"/>
          </a:xfrm>
          <a:prstGeom prst="rect">
            <a:avLst/>
          </a:prstGeom>
        </p:spPr>
      </p:pic>
    </p:spTree>
    <p:extLst>
      <p:ext uri="{BB962C8B-B14F-4D97-AF65-F5344CB8AC3E}">
        <p14:creationId xmlns:p14="http://schemas.microsoft.com/office/powerpoint/2010/main" val="270806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imeline&#10;&#10;Description automatically generated">
            <a:extLst>
              <a:ext uri="{FF2B5EF4-FFF2-40B4-BE49-F238E27FC236}">
                <a16:creationId xmlns:a16="http://schemas.microsoft.com/office/drawing/2014/main" id="{2425662C-D11E-4FBB-8E88-71AF43CEF2A3}"/>
              </a:ext>
            </a:extLst>
          </p:cNvPr>
          <p:cNvPicPr>
            <a:picLocks noGrp="1" noChangeAspect="1"/>
          </p:cNvPicPr>
          <p:nvPr>
            <p:ph idx="1"/>
          </p:nvPr>
        </p:nvPicPr>
        <p:blipFill rotWithShape="1">
          <a:blip r:embed="rId2"/>
          <a:srcRect r="15344" b="-1"/>
          <a:stretch/>
        </p:blipFill>
        <p:spPr>
          <a:xfrm>
            <a:off x="1846748" y="272352"/>
            <a:ext cx="7841543" cy="5873973"/>
          </a:xfrm>
          <a:prstGeom prst="rect">
            <a:avLst/>
          </a:prstGeom>
        </p:spPr>
      </p:pic>
    </p:spTree>
    <p:extLst>
      <p:ext uri="{BB962C8B-B14F-4D97-AF65-F5344CB8AC3E}">
        <p14:creationId xmlns:p14="http://schemas.microsoft.com/office/powerpoint/2010/main" val="373623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686834" y="1153572"/>
            <a:ext cx="3200400" cy="4461163"/>
          </a:xfrm>
        </p:spPr>
        <p:txBody>
          <a:bodyPr>
            <a:normAutofit/>
          </a:bodyPr>
          <a:lstStyle/>
          <a:p>
            <a:r>
              <a:rPr lang="en-US" b="1">
                <a:solidFill>
                  <a:srgbClr val="FFFFFF"/>
                </a:solidFill>
                <a:cs typeface="Calibri Light"/>
              </a:rPr>
              <a:t>Analysis </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BD06BF63-7A12-4E1B-A290-5EA9D966B561}"/>
              </a:ext>
            </a:extLst>
          </p:cNvPr>
          <p:cNvSpPr txBox="1"/>
          <p:nvPr/>
        </p:nvSpPr>
        <p:spPr>
          <a:xfrm>
            <a:off x="4449055" y="2560064"/>
            <a:ext cx="36780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Calibri"/>
              </a:rPr>
              <a:t>Multi collinearity</a:t>
            </a:r>
            <a:endParaRPr lang="en-US"/>
          </a:p>
          <a:p>
            <a:pPr marL="285750" indent="-285750">
              <a:buFont typeface="Arial"/>
              <a:buChar char="•"/>
            </a:pPr>
            <a:r>
              <a:rPr lang="en-US">
                <a:latin typeface="Times New Roman"/>
                <a:cs typeface="Calibri"/>
              </a:rPr>
              <a:t>Linear Regression</a:t>
            </a:r>
          </a:p>
          <a:p>
            <a:pPr marL="285750" indent="-285750">
              <a:buFont typeface="Arial"/>
              <a:buChar char="•"/>
            </a:pPr>
            <a:r>
              <a:rPr lang="en-US">
                <a:latin typeface="Times New Roman"/>
                <a:cs typeface="Calibri"/>
              </a:rPr>
              <a:t>Random Forest</a:t>
            </a:r>
          </a:p>
        </p:txBody>
      </p:sp>
    </p:spTree>
    <p:extLst>
      <p:ext uri="{BB962C8B-B14F-4D97-AF65-F5344CB8AC3E}">
        <p14:creationId xmlns:p14="http://schemas.microsoft.com/office/powerpoint/2010/main" val="2975271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1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A03DF9-A697-46BF-B968-BFE774B3BD68}"/>
              </a:ext>
            </a:extLst>
          </p:cNvPr>
          <p:cNvSpPr txBox="1"/>
          <p:nvPr/>
        </p:nvSpPr>
        <p:spPr>
          <a:xfrm flipH="1">
            <a:off x="587830" y="3381829"/>
            <a:ext cx="2177142" cy="971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7" name="TextBox 6">
            <a:extLst>
              <a:ext uri="{FF2B5EF4-FFF2-40B4-BE49-F238E27FC236}">
                <a16:creationId xmlns:a16="http://schemas.microsoft.com/office/drawing/2014/main" id="{9362958D-4DA2-4259-A31B-A2C3F6AB064C}"/>
              </a:ext>
            </a:extLst>
          </p:cNvPr>
          <p:cNvSpPr txBox="1"/>
          <p:nvPr/>
        </p:nvSpPr>
        <p:spPr>
          <a:xfrm>
            <a:off x="226202" y="544402"/>
            <a:ext cx="214085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Correlation matrix for predictor variables</a:t>
            </a:r>
            <a:endParaRPr lang="en-US" sz="2400"/>
          </a:p>
          <a:p>
            <a:pPr algn="ctr"/>
            <a:endParaRPr lang="en-US"/>
          </a:p>
        </p:txBody>
      </p:sp>
      <p:pic>
        <p:nvPicPr>
          <p:cNvPr id="18" name="Picture 19" descr="Chart, histogram&#10;&#10;Description automatically generated">
            <a:extLst>
              <a:ext uri="{FF2B5EF4-FFF2-40B4-BE49-F238E27FC236}">
                <a16:creationId xmlns:a16="http://schemas.microsoft.com/office/drawing/2014/main" id="{935E6B06-98EA-4D11-A932-D27C92E0C2DB}"/>
              </a:ext>
            </a:extLst>
          </p:cNvPr>
          <p:cNvPicPr>
            <a:picLocks noChangeAspect="1"/>
          </p:cNvPicPr>
          <p:nvPr/>
        </p:nvPicPr>
        <p:blipFill>
          <a:blip r:embed="rId2"/>
          <a:stretch>
            <a:fillRect/>
          </a:stretch>
        </p:blipFill>
        <p:spPr>
          <a:xfrm>
            <a:off x="2590801" y="246440"/>
            <a:ext cx="9376228" cy="7003751"/>
          </a:xfrm>
          <a:prstGeom prst="rect">
            <a:avLst/>
          </a:prstGeom>
        </p:spPr>
      </p:pic>
    </p:spTree>
    <p:extLst>
      <p:ext uri="{BB962C8B-B14F-4D97-AF65-F5344CB8AC3E}">
        <p14:creationId xmlns:p14="http://schemas.microsoft.com/office/powerpoint/2010/main" val="1748862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CE661-9CD9-408B-9372-301066756C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Linear Regression </a:t>
            </a:r>
          </a:p>
        </p:txBody>
      </p:sp>
      <p:pic>
        <p:nvPicPr>
          <p:cNvPr id="4" name="Picture 4" descr="Text&#10;&#10;Description automatically generated">
            <a:extLst>
              <a:ext uri="{FF2B5EF4-FFF2-40B4-BE49-F238E27FC236}">
                <a16:creationId xmlns:a16="http://schemas.microsoft.com/office/drawing/2014/main" id="{C7C08FCD-F307-414B-BF2D-77B808B01BEB}"/>
              </a:ext>
            </a:extLst>
          </p:cNvPr>
          <p:cNvPicPr>
            <a:picLocks noGrp="1" noChangeAspect="1"/>
          </p:cNvPicPr>
          <p:nvPr>
            <p:ph idx="1"/>
          </p:nvPr>
        </p:nvPicPr>
        <p:blipFill>
          <a:blip r:embed="rId2"/>
          <a:stretch>
            <a:fillRect/>
          </a:stretch>
        </p:blipFill>
        <p:spPr>
          <a:xfrm>
            <a:off x="1045197" y="1675227"/>
            <a:ext cx="10101606" cy="4394199"/>
          </a:xfrm>
          <a:prstGeom prst="rect">
            <a:avLst/>
          </a:prstGeom>
        </p:spPr>
      </p:pic>
    </p:spTree>
    <p:extLst>
      <p:ext uri="{BB962C8B-B14F-4D97-AF65-F5344CB8AC3E}">
        <p14:creationId xmlns:p14="http://schemas.microsoft.com/office/powerpoint/2010/main" val="4881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686834" y="1153572"/>
            <a:ext cx="3200400" cy="4461163"/>
          </a:xfrm>
        </p:spPr>
        <p:txBody>
          <a:bodyPr>
            <a:normAutofit/>
          </a:bodyPr>
          <a:lstStyle/>
          <a:p>
            <a:r>
              <a:rPr lang="en-US" b="1">
                <a:solidFill>
                  <a:srgbClr val="FFFFFF"/>
                </a:solidFill>
                <a:cs typeface="Calibri Light"/>
              </a:rPr>
              <a:t>Introduction</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380633" y="1896269"/>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CBDA1C2C-44CD-43E5-93F0-7B05219C067E}"/>
              </a:ext>
            </a:extLst>
          </p:cNvPr>
          <p:cNvSpPr txBox="1"/>
          <p:nvPr/>
        </p:nvSpPr>
        <p:spPr>
          <a:xfrm>
            <a:off x="4493846" y="2389310"/>
            <a:ext cx="6794174"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t>The estimate sales in 2021 decreased because of COIVD-19. There are new challenges and opportunities in the home decorating and furnishing market, which makes AHG need to make new strategies to occupy the market. We want to figure out which factors can be used to predict sales and use the result to help AHG make more profit. </a:t>
            </a:r>
            <a:endParaRPr lang="en-US" sz="2000">
              <a:cs typeface="Calibri" panose="020F0502020204030204"/>
            </a:endParaRPr>
          </a:p>
          <a:p>
            <a:pPr algn="just"/>
            <a:r>
              <a:rPr lang="en-US" sz="2000">
                <a:cs typeface="Calibri" panose="020F0502020204030204"/>
              </a:rPr>
              <a:t>We used supervised method to build models and test them to get more accurate results. We also used python to visualize the data to make it clear.</a:t>
            </a:r>
          </a:p>
          <a:p>
            <a:endParaRPr lang="en-US" sz="2600">
              <a:cs typeface="Calibri" panose="020F0502020204030204"/>
            </a:endParaRPr>
          </a:p>
          <a:p>
            <a:endParaRPr lang="en-US" sz="2600">
              <a:cs typeface="Calibri" panose="020F0502020204030204"/>
            </a:endParaRPr>
          </a:p>
        </p:txBody>
      </p:sp>
    </p:spTree>
    <p:extLst>
      <p:ext uri="{BB962C8B-B14F-4D97-AF65-F5344CB8AC3E}">
        <p14:creationId xmlns:p14="http://schemas.microsoft.com/office/powerpoint/2010/main" val="362455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925DC-E350-407C-BF34-9651875C7D5A}"/>
              </a:ext>
            </a:extLst>
          </p:cNvPr>
          <p:cNvSpPr>
            <a:spLocks noGrp="1"/>
          </p:cNvSpPr>
          <p:nvPr>
            <p:ph type="title"/>
          </p:nvPr>
        </p:nvSpPr>
        <p:spPr>
          <a:xfrm>
            <a:off x="638882" y="639193"/>
            <a:ext cx="3571810" cy="1352831"/>
          </a:xfrm>
        </p:spPr>
        <p:txBody>
          <a:bodyPr vert="horz" lIns="91440" tIns="45720" rIns="91440" bIns="45720" rtlCol="0" anchor="b">
            <a:normAutofit fontScale="90000"/>
          </a:bodyPr>
          <a:lstStyle/>
          <a:p>
            <a:pPr algn="ctr"/>
            <a:br>
              <a:rPr lang="en-US" sz="6600" kern="1200"/>
            </a:br>
            <a:endParaRPr lang="en-US" sz="6600" kern="1200">
              <a:cs typeface="Calibri Light"/>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86D72792-9091-4172-B1C9-470203EDF785}"/>
              </a:ext>
            </a:extLst>
          </p:cNvPr>
          <p:cNvPicPr>
            <a:picLocks noGrp="1" noChangeAspect="1"/>
          </p:cNvPicPr>
          <p:nvPr>
            <p:ph idx="1"/>
          </p:nvPr>
        </p:nvPicPr>
        <p:blipFill rotWithShape="1">
          <a:blip r:embed="rId2"/>
          <a:srcRect t="1393" b="-139"/>
          <a:stretch/>
        </p:blipFill>
        <p:spPr>
          <a:xfrm>
            <a:off x="4654296" y="474597"/>
            <a:ext cx="7214616" cy="5801509"/>
          </a:xfrm>
          <a:prstGeom prst="rect">
            <a:avLst/>
          </a:prstGeom>
        </p:spPr>
      </p:pic>
      <p:sp>
        <p:nvSpPr>
          <p:cNvPr id="3" name="TextBox 2">
            <a:extLst>
              <a:ext uri="{FF2B5EF4-FFF2-40B4-BE49-F238E27FC236}">
                <a16:creationId xmlns:a16="http://schemas.microsoft.com/office/drawing/2014/main" id="{EF9C94BD-464A-4A36-998A-B8FE66A925C0}"/>
              </a:ext>
            </a:extLst>
          </p:cNvPr>
          <p:cNvSpPr txBox="1"/>
          <p:nvPr/>
        </p:nvSpPr>
        <p:spPr>
          <a:xfrm>
            <a:off x="309454" y="774796"/>
            <a:ext cx="46511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 co-linearity measurement of the predictor variables inside a many regression is the Variance Inflation Factor (VIF). The ratio of variance of all beta parts of a given model to the variable of one beta, assuming they fit all alone, will be computed. </a:t>
            </a:r>
            <a:endParaRPr lang="en-US" sz="1600">
              <a:cs typeface="Calibri"/>
            </a:endParaRPr>
          </a:p>
          <a:p>
            <a:endParaRPr lang="en-US" sz="1600">
              <a:cs typeface="Calibri"/>
            </a:endParaRPr>
          </a:p>
          <a:p>
            <a:r>
              <a:rPr lang="en-US" sz="1600">
                <a:ea typeface="+mn-lt"/>
                <a:cs typeface="+mn-lt"/>
              </a:rPr>
              <a:t>VIF Implementation Steps </a:t>
            </a:r>
            <a:endParaRPr lang="en-US" sz="1600">
              <a:cs typeface="Calibri"/>
            </a:endParaRPr>
          </a:p>
          <a:p>
            <a:r>
              <a:rPr lang="en-US" sz="1600">
                <a:ea typeface="+mn-lt"/>
                <a:cs typeface="+mn-lt"/>
              </a:rPr>
              <a:t>-Run a regression multiple. </a:t>
            </a:r>
            <a:endParaRPr lang="en-US" sz="1600">
              <a:cs typeface="Calibri"/>
            </a:endParaRPr>
          </a:p>
          <a:p>
            <a:r>
              <a:rPr lang="en-US" sz="1600">
                <a:ea typeface="+mn-lt"/>
                <a:cs typeface="+mn-lt"/>
              </a:rPr>
              <a:t>-The VIF factors are calculated. </a:t>
            </a:r>
            <a:endParaRPr lang="en-US" sz="1600">
              <a:cs typeface="Calibri"/>
            </a:endParaRPr>
          </a:p>
          <a:p>
            <a:r>
              <a:rPr lang="en-US" sz="1600">
                <a:ea typeface="+mn-lt"/>
                <a:cs typeface="+mn-lt"/>
              </a:rPr>
              <a:t>-Inspect the components for each variable with the predictor if the VIF is 5-10, multi-co-linearity probably exists and the variable should be dropped.</a:t>
            </a:r>
            <a:endParaRPr lang="en-US" sz="1600"/>
          </a:p>
        </p:txBody>
      </p:sp>
      <p:sp>
        <p:nvSpPr>
          <p:cNvPr id="5" name="TextBox 4">
            <a:extLst>
              <a:ext uri="{FF2B5EF4-FFF2-40B4-BE49-F238E27FC236}">
                <a16:creationId xmlns:a16="http://schemas.microsoft.com/office/drawing/2014/main" id="{3B030A63-7CDD-4C72-B79E-F9BE508C7F1E}"/>
              </a:ext>
            </a:extLst>
          </p:cNvPr>
          <p:cNvSpPr txBox="1"/>
          <p:nvPr/>
        </p:nvSpPr>
        <p:spPr>
          <a:xfrm>
            <a:off x="493046" y="4832373"/>
            <a:ext cx="355755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VARIANCE INFLATION FACTOR (VIF)</a:t>
            </a:r>
            <a:endParaRPr lang="en-US" sz="2800" b="1">
              <a:cs typeface="Calibri"/>
            </a:endParaRPr>
          </a:p>
          <a:p>
            <a:pPr algn="ctr"/>
            <a:endParaRPr lang="en-US" sz="2800">
              <a:cs typeface="Calibri"/>
            </a:endParaRPr>
          </a:p>
        </p:txBody>
      </p:sp>
    </p:spTree>
    <p:extLst>
      <p:ext uri="{BB962C8B-B14F-4D97-AF65-F5344CB8AC3E}">
        <p14:creationId xmlns:p14="http://schemas.microsoft.com/office/powerpoint/2010/main" val="3613536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35A35EC9-8C7B-4051-9FFE-9471A237D8F3}"/>
              </a:ext>
            </a:extLst>
          </p:cNvPr>
          <p:cNvPicPr>
            <a:picLocks noGrp="1" noChangeAspect="1"/>
          </p:cNvPicPr>
          <p:nvPr>
            <p:ph idx="1"/>
          </p:nvPr>
        </p:nvPicPr>
        <p:blipFill>
          <a:blip r:embed="rId2"/>
          <a:stretch>
            <a:fillRect/>
          </a:stretch>
        </p:blipFill>
        <p:spPr>
          <a:xfrm>
            <a:off x="1272564" y="643467"/>
            <a:ext cx="9646871" cy="5571066"/>
          </a:xfrm>
          <a:prstGeom prst="rect">
            <a:avLst/>
          </a:prstGeom>
        </p:spPr>
      </p:pic>
    </p:spTree>
    <p:extLst>
      <p:ext uri="{BB962C8B-B14F-4D97-AF65-F5344CB8AC3E}">
        <p14:creationId xmlns:p14="http://schemas.microsoft.com/office/powerpoint/2010/main" val="404835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483EA6-5E40-416D-9844-C636BAAA024A}"/>
              </a:ext>
            </a:extLst>
          </p:cNvPr>
          <p:cNvSpPr>
            <a:spLocks noGrp="1"/>
          </p:cNvSpPr>
          <p:nvPr>
            <p:ph type="title"/>
          </p:nvPr>
        </p:nvSpPr>
        <p:spPr>
          <a:xfrm>
            <a:off x="1051560" y="586822"/>
            <a:ext cx="3657600" cy="1645920"/>
          </a:xfrm>
        </p:spPr>
        <p:txBody>
          <a:bodyPr>
            <a:normAutofit/>
          </a:bodyPr>
          <a:lstStyle/>
          <a:p>
            <a:r>
              <a:rPr lang="en-US" sz="2700">
                <a:ea typeface="+mj-lt"/>
                <a:cs typeface="+mj-lt"/>
              </a:rPr>
              <a:t>BACKWARD STEPWISE REGRESSION</a:t>
            </a:r>
            <a:endParaRPr lang="en-US" sz="2700"/>
          </a:p>
        </p:txBody>
      </p:sp>
      <p:sp>
        <p:nvSpPr>
          <p:cNvPr id="31" name="Rectangle 3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F2716D-F83B-4DA8-B1D9-9E997971D644}"/>
              </a:ext>
            </a:extLst>
          </p:cNvPr>
          <p:cNvSpPr>
            <a:spLocks noGrp="1"/>
          </p:cNvSpPr>
          <p:nvPr>
            <p:ph idx="1"/>
          </p:nvPr>
        </p:nvSpPr>
        <p:spPr>
          <a:xfrm>
            <a:off x="5250106" y="1058536"/>
            <a:ext cx="6106742" cy="1645920"/>
          </a:xfrm>
        </p:spPr>
        <p:txBody>
          <a:bodyPr vert="horz" lIns="91440" tIns="45720" rIns="91440" bIns="45720" rtlCol="0" anchor="ctr">
            <a:normAutofit/>
          </a:bodyPr>
          <a:lstStyle/>
          <a:p>
            <a:pPr marL="0" indent="0">
              <a:buNone/>
            </a:pPr>
            <a:r>
              <a:rPr lang="en-US" sz="1800">
                <a:ea typeface="+mn-lt"/>
                <a:cs typeface="+mn-lt"/>
              </a:rPr>
              <a:t>Regression step-by-step backward is a step-by-step (saturated) regression technique that begins with the complete model and phases the variables from the regression model to discover a smaller model to describe the most detailed data in each stage. Also known as regression of Backward Elimination.</a:t>
            </a:r>
            <a:endParaRPr lang="en-US" sz="1800"/>
          </a:p>
          <a:p>
            <a:endParaRPr lang="en-US" sz="1800">
              <a:cs typeface="Calibri"/>
            </a:endParaRPr>
          </a:p>
          <a:p>
            <a:endParaRPr lang="en-US" sz="1800">
              <a:cs typeface="Calibri"/>
            </a:endParaRPr>
          </a:p>
        </p:txBody>
      </p:sp>
      <p:pic>
        <p:nvPicPr>
          <p:cNvPr id="4" name="Picture 4" descr="Text&#10;&#10;Description automatically generated">
            <a:extLst>
              <a:ext uri="{FF2B5EF4-FFF2-40B4-BE49-F238E27FC236}">
                <a16:creationId xmlns:a16="http://schemas.microsoft.com/office/drawing/2014/main" id="{B0CB4A3C-D24C-4E38-93D0-0440205408D9}"/>
              </a:ext>
            </a:extLst>
          </p:cNvPr>
          <p:cNvPicPr>
            <a:picLocks noChangeAspect="1"/>
          </p:cNvPicPr>
          <p:nvPr/>
        </p:nvPicPr>
        <p:blipFill>
          <a:blip r:embed="rId2"/>
          <a:stretch>
            <a:fillRect/>
          </a:stretch>
        </p:blipFill>
        <p:spPr>
          <a:xfrm>
            <a:off x="557783" y="2936507"/>
            <a:ext cx="5481509" cy="3573547"/>
          </a:xfrm>
          <a:prstGeom prst="rect">
            <a:avLst/>
          </a:prstGeom>
        </p:spPr>
      </p:pic>
      <p:pic>
        <p:nvPicPr>
          <p:cNvPr id="10" name="Picture 13" descr="Text&#10;&#10;Description automatically generated">
            <a:extLst>
              <a:ext uri="{FF2B5EF4-FFF2-40B4-BE49-F238E27FC236}">
                <a16:creationId xmlns:a16="http://schemas.microsoft.com/office/drawing/2014/main" id="{858E6869-9345-4802-996D-BB044387EF5A}"/>
              </a:ext>
            </a:extLst>
          </p:cNvPr>
          <p:cNvPicPr>
            <a:picLocks noChangeAspect="1"/>
          </p:cNvPicPr>
          <p:nvPr/>
        </p:nvPicPr>
        <p:blipFill>
          <a:blip r:embed="rId3"/>
          <a:stretch>
            <a:fillRect/>
          </a:stretch>
        </p:blipFill>
        <p:spPr>
          <a:xfrm>
            <a:off x="6198781" y="2926801"/>
            <a:ext cx="5523082" cy="3571655"/>
          </a:xfrm>
          <a:prstGeom prst="rect">
            <a:avLst/>
          </a:prstGeom>
        </p:spPr>
      </p:pic>
    </p:spTree>
    <p:extLst>
      <p:ext uri="{BB962C8B-B14F-4D97-AF65-F5344CB8AC3E}">
        <p14:creationId xmlns:p14="http://schemas.microsoft.com/office/powerpoint/2010/main" val="1491514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able&#10;&#10;Description automatically generated">
            <a:extLst>
              <a:ext uri="{FF2B5EF4-FFF2-40B4-BE49-F238E27FC236}">
                <a16:creationId xmlns:a16="http://schemas.microsoft.com/office/drawing/2014/main" id="{5A68056D-3233-41B1-9EC9-DC2D461EEECF}"/>
              </a:ext>
            </a:extLst>
          </p:cNvPr>
          <p:cNvPicPr>
            <a:picLocks noGrp="1" noChangeAspect="1"/>
          </p:cNvPicPr>
          <p:nvPr>
            <p:ph idx="1"/>
          </p:nvPr>
        </p:nvPicPr>
        <p:blipFill>
          <a:blip r:embed="rId2"/>
          <a:stretch>
            <a:fillRect/>
          </a:stretch>
        </p:blipFill>
        <p:spPr>
          <a:xfrm>
            <a:off x="984929" y="643467"/>
            <a:ext cx="10222142" cy="5571066"/>
          </a:xfrm>
          <a:prstGeom prst="rect">
            <a:avLst/>
          </a:prstGeom>
        </p:spPr>
      </p:pic>
    </p:spTree>
    <p:extLst>
      <p:ext uri="{BB962C8B-B14F-4D97-AF65-F5344CB8AC3E}">
        <p14:creationId xmlns:p14="http://schemas.microsoft.com/office/powerpoint/2010/main" val="2861815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5BA04-BFDC-46A2-8FE7-3113E34C10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Random Forest</a:t>
            </a:r>
          </a:p>
          <a:p>
            <a:endParaRPr lang="en-US" sz="6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19A7C4F1-AC13-4861-97B5-08F1B571A8CB}"/>
              </a:ext>
            </a:extLst>
          </p:cNvPr>
          <p:cNvPicPr>
            <a:picLocks noGrp="1" noChangeAspect="1"/>
          </p:cNvPicPr>
          <p:nvPr>
            <p:ph idx="1"/>
          </p:nvPr>
        </p:nvPicPr>
        <p:blipFill rotWithShape="1">
          <a:blip r:embed="rId2"/>
          <a:srcRect r="1201"/>
          <a:stretch/>
        </p:blipFill>
        <p:spPr>
          <a:xfrm>
            <a:off x="3794319" y="393338"/>
            <a:ext cx="8078226" cy="6232579"/>
          </a:xfrm>
          <a:prstGeom prst="rect">
            <a:avLst/>
          </a:prstGeom>
        </p:spPr>
      </p:pic>
    </p:spTree>
    <p:extLst>
      <p:ext uri="{BB962C8B-B14F-4D97-AF65-F5344CB8AC3E}">
        <p14:creationId xmlns:p14="http://schemas.microsoft.com/office/powerpoint/2010/main" val="2068676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312B1FDB-A1A7-4DEC-92AE-87AD1BF93EFC}"/>
              </a:ext>
            </a:extLst>
          </p:cNvPr>
          <p:cNvPicPr>
            <a:picLocks noGrp="1" noChangeAspect="1"/>
          </p:cNvPicPr>
          <p:nvPr>
            <p:ph idx="1"/>
          </p:nvPr>
        </p:nvPicPr>
        <p:blipFill>
          <a:blip r:embed="rId2"/>
          <a:stretch>
            <a:fillRect/>
          </a:stretch>
        </p:blipFill>
        <p:spPr>
          <a:xfrm>
            <a:off x="4314196" y="248943"/>
            <a:ext cx="6770479" cy="6611854"/>
          </a:xfrm>
        </p:spPr>
      </p:pic>
      <p:sp>
        <p:nvSpPr>
          <p:cNvPr id="2" name="TextBox 1">
            <a:extLst>
              <a:ext uri="{FF2B5EF4-FFF2-40B4-BE49-F238E27FC236}">
                <a16:creationId xmlns:a16="http://schemas.microsoft.com/office/drawing/2014/main" id="{4915C9F3-C570-4EE7-AB3F-11AC8312FD86}"/>
              </a:ext>
            </a:extLst>
          </p:cNvPr>
          <p:cNvSpPr txBox="1"/>
          <p:nvPr/>
        </p:nvSpPr>
        <p:spPr>
          <a:xfrm>
            <a:off x="350302" y="2171089"/>
            <a:ext cx="3383047" cy="1797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5000"/>
              </a:lnSpc>
            </a:pPr>
            <a:r>
              <a:rPr lang="en-US">
                <a:cs typeface="Calibri"/>
              </a:rPr>
              <a:t>      Important features: </a:t>
            </a:r>
          </a:p>
          <a:p>
            <a:pPr>
              <a:lnSpc>
                <a:spcPct val="125000"/>
              </a:lnSpc>
            </a:pPr>
            <a:r>
              <a:rPr lang="en-US">
                <a:cs typeface="Calibri"/>
              </a:rPr>
              <a:t>     1. </a:t>
            </a:r>
            <a:r>
              <a:rPr lang="en-US" err="1">
                <a:cs typeface="Calibri"/>
              </a:rPr>
              <a:t>Asian_race_percent</a:t>
            </a:r>
          </a:p>
          <a:p>
            <a:pPr>
              <a:lnSpc>
                <a:spcPct val="125000"/>
              </a:lnSpc>
            </a:pPr>
            <a:r>
              <a:rPr lang="en-US">
                <a:cs typeface="Calibri"/>
              </a:rPr>
              <a:t>     2. #_of_workers_over_16</a:t>
            </a:r>
          </a:p>
          <a:p>
            <a:pPr>
              <a:lnSpc>
                <a:spcPct val="125000"/>
              </a:lnSpc>
            </a:pPr>
            <a:r>
              <a:rPr lang="en-US">
                <a:cs typeface="Calibri"/>
              </a:rPr>
              <a:t>     3. </a:t>
            </a:r>
            <a:r>
              <a:rPr lang="en-US" err="1">
                <a:cs typeface="Calibri"/>
              </a:rPr>
              <a:t>public_transportation</a:t>
            </a:r>
            <a:endParaRPr lang="en-US">
              <a:cs typeface="Calibri"/>
            </a:endParaRPr>
          </a:p>
          <a:p>
            <a:pPr>
              <a:lnSpc>
                <a:spcPct val="125000"/>
              </a:lnSpc>
            </a:pPr>
            <a:r>
              <a:rPr lang="en-US">
                <a:cs typeface="Calibri"/>
              </a:rPr>
              <a:t>     4. </a:t>
            </a:r>
            <a:r>
              <a:rPr lang="en-US" err="1">
                <a:cs typeface="Calibri"/>
              </a:rPr>
              <a:t>class_government_workers</a:t>
            </a:r>
            <a:endParaRPr lang="en-US">
              <a:cs typeface="Calibri"/>
            </a:endParaRPr>
          </a:p>
        </p:txBody>
      </p:sp>
    </p:spTree>
    <p:extLst>
      <p:ext uri="{BB962C8B-B14F-4D97-AF65-F5344CB8AC3E}">
        <p14:creationId xmlns:p14="http://schemas.microsoft.com/office/powerpoint/2010/main" val="3903680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328246" y="1051118"/>
            <a:ext cx="3234647" cy="4461163"/>
          </a:xfrm>
        </p:spPr>
        <p:txBody>
          <a:bodyPr>
            <a:normAutofit/>
          </a:bodyPr>
          <a:lstStyle/>
          <a:p>
            <a:r>
              <a:rPr lang="en-US" sz="3200" b="1">
                <a:solidFill>
                  <a:srgbClr val="FFFFFF"/>
                </a:solidFill>
                <a:cs typeface="Calibri Light"/>
              </a:rPr>
              <a:t>Business Recommendations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D7DEFFC8-069A-43F3-B931-4CAF3808DAD9}"/>
              </a:ext>
            </a:extLst>
          </p:cNvPr>
          <p:cNvSpPr txBox="1"/>
          <p:nvPr/>
        </p:nvSpPr>
        <p:spPr>
          <a:xfrm>
            <a:off x="4269057" y="588789"/>
            <a:ext cx="6171774" cy="5450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b="1">
                <a:ea typeface="+mn-lt"/>
                <a:cs typeface="+mn-lt"/>
              </a:rPr>
              <a:t>When choosing location of AHG stores needs to pay attention to class of work.</a:t>
            </a:r>
            <a:r>
              <a:rPr lang="en-US">
                <a:ea typeface="+mn-lt"/>
                <a:cs typeface="+mn-lt"/>
              </a:rPr>
              <a:t> </a:t>
            </a:r>
            <a:r>
              <a:rPr lang="en-US" b="1">
                <a:ea typeface="+mn-lt"/>
                <a:cs typeface="+mn-lt"/>
              </a:rPr>
              <a:t>Try to choose areas with a smaller proportion of government workers.</a:t>
            </a:r>
            <a:r>
              <a:rPr lang="en-US">
                <a:ea typeface="+mn-lt"/>
                <a:cs typeface="+mn-lt"/>
              </a:rPr>
              <a:t> </a:t>
            </a:r>
            <a:endParaRPr lang="en-US">
              <a:cs typeface="Calibri" panose="020F0502020204030204"/>
            </a:endParaRPr>
          </a:p>
          <a:p>
            <a:pPr marL="285750" indent="-285750">
              <a:lnSpc>
                <a:spcPct val="150000"/>
              </a:lnSpc>
              <a:buFont typeface="Arial"/>
              <a:buChar char="•"/>
            </a:pPr>
            <a:endParaRPr lang="en-US">
              <a:ea typeface="+mn-lt"/>
              <a:cs typeface="+mn-lt"/>
            </a:endParaRPr>
          </a:p>
          <a:p>
            <a:pPr marL="285750" indent="-285750">
              <a:lnSpc>
                <a:spcPct val="150000"/>
              </a:lnSpc>
              <a:buFont typeface="Arial"/>
              <a:buChar char="•"/>
            </a:pPr>
            <a:r>
              <a:rPr lang="en-US" b="1">
                <a:ea typeface="+mn-lt"/>
                <a:cs typeface="+mn-lt"/>
              </a:rPr>
              <a:t>Areas with more developed public transportation systems may not be a good choice for AHG offline stores.</a:t>
            </a:r>
            <a:r>
              <a:rPr lang="en-US">
                <a:ea typeface="+mn-lt"/>
                <a:cs typeface="+mn-lt"/>
              </a:rPr>
              <a:t> </a:t>
            </a:r>
            <a:endParaRPr lang="en-US">
              <a:cs typeface="Calibri"/>
            </a:endParaRPr>
          </a:p>
          <a:p>
            <a:pPr marL="285750" indent="-285750">
              <a:lnSpc>
                <a:spcPct val="150000"/>
              </a:lnSpc>
              <a:buFont typeface="Arial"/>
              <a:buChar char="•"/>
            </a:pPr>
            <a:endParaRPr lang="en-US">
              <a:ea typeface="+mn-lt"/>
              <a:cs typeface="+mn-lt"/>
            </a:endParaRPr>
          </a:p>
          <a:p>
            <a:pPr marL="285750" indent="-285750">
              <a:lnSpc>
                <a:spcPct val="150000"/>
              </a:lnSpc>
              <a:buFont typeface="Arial"/>
              <a:buChar char="•"/>
            </a:pPr>
            <a:r>
              <a:rPr lang="en-US" b="1">
                <a:ea typeface="+mn-lt"/>
                <a:cs typeface="+mn-lt"/>
              </a:rPr>
              <a:t>The location of AHG offline stores could be selected in the commercial circle where some home décor stores gathered.</a:t>
            </a:r>
            <a:endParaRPr lang="en-US">
              <a:cs typeface="Calibri" panose="020F0502020204030204"/>
            </a:endParaRPr>
          </a:p>
          <a:p>
            <a:pPr marL="285750" indent="-285750">
              <a:lnSpc>
                <a:spcPct val="150000"/>
              </a:lnSpc>
              <a:buFont typeface="Arial"/>
              <a:buChar char="•"/>
            </a:pPr>
            <a:endParaRPr lang="en-US" b="1">
              <a:ea typeface="+mn-lt"/>
              <a:cs typeface="+mn-lt"/>
            </a:endParaRPr>
          </a:p>
          <a:p>
            <a:pPr marL="285750" indent="-285750">
              <a:lnSpc>
                <a:spcPct val="150000"/>
              </a:lnSpc>
              <a:buFont typeface="Arial"/>
              <a:buChar char="•"/>
            </a:pPr>
            <a:r>
              <a:rPr lang="en-US" b="1">
                <a:ea typeface="+mn-lt"/>
                <a:cs typeface="+mn-lt"/>
              </a:rPr>
              <a:t>For the establishment of a more accurate sales forecast model in the future, the Asian race ratio is a point worthy of attention.</a:t>
            </a:r>
          </a:p>
        </p:txBody>
      </p:sp>
    </p:spTree>
    <p:extLst>
      <p:ext uri="{BB962C8B-B14F-4D97-AF65-F5344CB8AC3E}">
        <p14:creationId xmlns:p14="http://schemas.microsoft.com/office/powerpoint/2010/main" val="287062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7D14-1C93-4779-A32C-AE8D4288A894}"/>
              </a:ext>
            </a:extLst>
          </p:cNvPr>
          <p:cNvSpPr>
            <a:spLocks noGrp="1"/>
          </p:cNvSpPr>
          <p:nvPr>
            <p:ph type="title"/>
          </p:nvPr>
        </p:nvSpPr>
        <p:spPr/>
        <p:txBody>
          <a:bodyPr/>
          <a:lstStyle/>
          <a:p>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F7D7E96A-CB3F-4677-8FC1-96B13EA843A2}"/>
              </a:ext>
            </a:extLst>
          </p:cNvPr>
          <p:cNvSpPr>
            <a:spLocks noGrp="1"/>
          </p:cNvSpPr>
          <p:nvPr>
            <p:ph idx="1"/>
          </p:nvPr>
        </p:nvSpPr>
        <p:spPr>
          <a:xfrm>
            <a:off x="773072" y="249522"/>
            <a:ext cx="11362266" cy="6357286"/>
          </a:xfrm>
        </p:spPr>
        <p:txBody>
          <a:bodyPr vert="horz" lIns="91440" tIns="45720" rIns="91440" bIns="45720" rtlCol="0" anchor="t">
            <a:normAutofit fontScale="92500" lnSpcReduction="10000"/>
          </a:bodyPr>
          <a:lstStyle/>
          <a:p>
            <a:pPr marL="0" indent="0" algn="ctr">
              <a:buNone/>
            </a:pPr>
            <a:r>
              <a:rPr lang="en-US">
                <a:cs typeface="Calibri" panose="020F0502020204030204"/>
              </a:rPr>
              <a:t>Reference</a:t>
            </a:r>
          </a:p>
          <a:p>
            <a:pPr marL="0" indent="0" algn="ctr">
              <a:buNone/>
            </a:pPr>
            <a:endParaRPr lang="en-US" sz="900">
              <a:latin typeface="Times New Roman"/>
              <a:ea typeface="+mn-lt"/>
              <a:cs typeface="+mn-lt"/>
            </a:endParaRPr>
          </a:p>
          <a:p>
            <a:pPr algn="just">
              <a:buNone/>
            </a:pPr>
            <a:r>
              <a:rPr lang="en-US" sz="1200">
                <a:latin typeface="Times New Roman"/>
                <a:ea typeface="+mn-lt"/>
                <a:cs typeface="+mn-lt"/>
              </a:rPr>
              <a:t>Adam Wilk. (2021). At Home Group's Share Price Can Double, Says Portfolio Manager. </a:t>
            </a:r>
            <a:r>
              <a:rPr lang="en-US" sz="1200" i="1">
                <a:latin typeface="Times New Roman"/>
                <a:ea typeface="+mn-lt"/>
                <a:cs typeface="+mn-lt"/>
              </a:rPr>
              <a:t>Barron's (Online)</a:t>
            </a:r>
            <a:r>
              <a:rPr lang="en-US" sz="1200">
                <a:latin typeface="Times New Roman"/>
                <a:ea typeface="+mn-lt"/>
                <a:cs typeface="+mn-lt"/>
              </a:rPr>
              <a:t>.</a:t>
            </a:r>
            <a:endParaRPr lang="en-US" sz="1200">
              <a:latin typeface="Times New Roman"/>
              <a:cs typeface="Times New Roman"/>
            </a:endParaRPr>
          </a:p>
          <a:p>
            <a:pPr algn="just">
              <a:buNone/>
            </a:pPr>
            <a:endParaRPr lang="en-US" sz="1200">
              <a:latin typeface="Times New Roman"/>
              <a:ea typeface="+mn-lt"/>
              <a:cs typeface="+mn-lt"/>
            </a:endParaRPr>
          </a:p>
          <a:p>
            <a:pPr algn="just">
              <a:buNone/>
            </a:pPr>
            <a:r>
              <a:rPr lang="en-US" sz="1200">
                <a:latin typeface="Times New Roman"/>
                <a:ea typeface="+mn-lt"/>
                <a:cs typeface="+mn-lt"/>
              </a:rPr>
              <a:t>Bailey AA (2008) Evaluating consumer response to EDLPs. J Retail </a:t>
            </a:r>
            <a:r>
              <a:rPr lang="en-US" sz="1200" err="1">
                <a:latin typeface="Times New Roman"/>
                <a:ea typeface="+mn-lt"/>
                <a:cs typeface="+mn-lt"/>
              </a:rPr>
              <a:t>Consum</a:t>
            </a:r>
            <a:r>
              <a:rPr lang="en-US" sz="1200">
                <a:latin typeface="Times New Roman"/>
                <a:ea typeface="+mn-lt"/>
                <a:cs typeface="+mn-lt"/>
              </a:rPr>
              <a:t> Serv 15(3):211–223</a:t>
            </a:r>
            <a:endParaRPr lang="en-US" sz="1200">
              <a:latin typeface="Times New Roman"/>
              <a:cs typeface="Times New Roman"/>
            </a:endParaRPr>
          </a:p>
          <a:p>
            <a:pPr algn="just">
              <a:buNone/>
            </a:pPr>
            <a:endParaRPr lang="en-US" sz="1200">
              <a:latin typeface="Times New Roman"/>
              <a:ea typeface="+mn-lt"/>
              <a:cs typeface="+mn-lt"/>
            </a:endParaRPr>
          </a:p>
          <a:p>
            <a:pPr algn="just">
              <a:buNone/>
            </a:pPr>
            <a:r>
              <a:rPr lang="en-US" sz="1200">
                <a:latin typeface="Times New Roman"/>
                <a:ea typeface="+mn-lt"/>
                <a:cs typeface="+mn-lt"/>
              </a:rPr>
              <a:t>Bell DR, Lattin JM (1998) Shopping behavior and consumer preference for store price format: why ‘‘large basket’’ shoppers prefer EDLP. Mark Sci 17(1):66–88</a:t>
            </a:r>
            <a:endParaRPr lang="en-US" sz="1200">
              <a:latin typeface="Times New Roman"/>
              <a:cs typeface="Times New Roman"/>
            </a:endParaRPr>
          </a:p>
          <a:p>
            <a:pPr algn="just">
              <a:buNone/>
            </a:pPr>
            <a:endParaRPr lang="en-US" sz="1200">
              <a:latin typeface="Times New Roman"/>
              <a:ea typeface="+mn-lt"/>
              <a:cs typeface="+mn-lt"/>
            </a:endParaRPr>
          </a:p>
          <a:p>
            <a:pPr algn="just">
              <a:buNone/>
            </a:pPr>
            <a:r>
              <a:rPr lang="en-US" sz="1200">
                <a:latin typeface="Times New Roman"/>
                <a:ea typeface="+mn-lt"/>
                <a:cs typeface="+mn-lt"/>
              </a:rPr>
              <a:t>Gauri DK, Trivedi M, Grewal D (2008) Understanding the determinants of retail strategy: an empirical analysis. J Retail 84(3):256–267</a:t>
            </a:r>
            <a:endParaRPr lang="en-US" sz="1200">
              <a:latin typeface="Times New Roman"/>
              <a:cs typeface="Times New Roman"/>
            </a:endParaRPr>
          </a:p>
          <a:p>
            <a:pPr algn="just">
              <a:buNone/>
            </a:pPr>
            <a:r>
              <a:rPr lang="en-US" sz="1200">
                <a:latin typeface="Times New Roman"/>
                <a:ea typeface="+mn-lt"/>
                <a:cs typeface="+mn-lt"/>
              </a:rPr>
              <a:t>Monroe KB (2003) Pricing: making profitable decisions, 3rd </a:t>
            </a:r>
            <a:r>
              <a:rPr lang="en-US" sz="1200" err="1">
                <a:latin typeface="Times New Roman"/>
                <a:ea typeface="+mn-lt"/>
                <a:cs typeface="+mn-lt"/>
              </a:rPr>
              <a:t>edn</a:t>
            </a:r>
            <a:r>
              <a:rPr lang="en-US" sz="1200">
                <a:latin typeface="Times New Roman"/>
                <a:ea typeface="+mn-lt"/>
                <a:cs typeface="+mn-lt"/>
              </a:rPr>
              <a:t>. McGraw-Hill, New York</a:t>
            </a:r>
            <a:endParaRPr lang="en-US" sz="1200">
              <a:latin typeface="Times New Roman"/>
              <a:cs typeface="Times New Roman"/>
            </a:endParaRPr>
          </a:p>
          <a:p>
            <a:pPr algn="just">
              <a:buNone/>
            </a:pPr>
            <a:endParaRPr lang="en-US" sz="1200">
              <a:latin typeface="Times New Roman"/>
              <a:ea typeface="+mn-lt"/>
              <a:cs typeface="+mn-lt"/>
            </a:endParaRPr>
          </a:p>
          <a:p>
            <a:pPr algn="just">
              <a:buNone/>
            </a:pPr>
            <a:r>
              <a:rPr lang="en-US" sz="1200" err="1">
                <a:latin typeface="Times New Roman"/>
                <a:ea typeface="+mn-lt"/>
                <a:cs typeface="+mn-lt"/>
              </a:rPr>
              <a:t>Chriscaden</a:t>
            </a:r>
            <a:r>
              <a:rPr lang="en-US" sz="1200">
                <a:latin typeface="Times New Roman"/>
                <a:ea typeface="+mn-lt"/>
                <a:cs typeface="+mn-lt"/>
              </a:rPr>
              <a:t>, K. (2021). </a:t>
            </a:r>
            <a:r>
              <a:rPr lang="en-US" sz="1200" i="1">
                <a:latin typeface="Times New Roman"/>
                <a:ea typeface="+mn-lt"/>
                <a:cs typeface="+mn-lt"/>
              </a:rPr>
              <a:t>Impact of COVID-19 on people's livelihoods, their health and our food systems</a:t>
            </a:r>
            <a:r>
              <a:rPr lang="en-US" sz="1200">
                <a:latin typeface="Times New Roman"/>
                <a:ea typeface="+mn-lt"/>
                <a:cs typeface="+mn-lt"/>
              </a:rPr>
              <a:t>. World Health Organization. </a:t>
            </a:r>
            <a:r>
              <a:rPr lang="en-US" sz="1200">
                <a:latin typeface="Times New Roman"/>
                <a:ea typeface="+mn-lt"/>
                <a:cs typeface="+mn-lt"/>
                <a:hlinkClick r:id="rId2"/>
              </a:rPr>
              <a:t>https://www.who.int/news/item/13-10-2020-impact-of-covid-19-on-people's-livelihoods-their-health-and-our-food-systems</a:t>
            </a:r>
            <a:r>
              <a:rPr lang="en-US" sz="1200">
                <a:latin typeface="Times New Roman"/>
                <a:ea typeface="+mn-lt"/>
                <a:cs typeface="+mn-lt"/>
              </a:rPr>
              <a:t>.</a:t>
            </a:r>
            <a:endParaRPr lang="en-US" sz="1200">
              <a:latin typeface="Times New Roman"/>
              <a:cs typeface="Calibri" panose="020F0502020204030204"/>
            </a:endParaRPr>
          </a:p>
          <a:p>
            <a:pPr algn="just">
              <a:buNone/>
            </a:pPr>
            <a:endParaRPr lang="en-US" sz="1200">
              <a:latin typeface="Times New Roman"/>
              <a:ea typeface="+mn-lt"/>
              <a:cs typeface="+mn-lt"/>
            </a:endParaRPr>
          </a:p>
          <a:p>
            <a:pPr algn="just">
              <a:buNone/>
            </a:pPr>
            <a:r>
              <a:rPr lang="en-US" sz="1200">
                <a:latin typeface="Times New Roman"/>
                <a:ea typeface="+mn-lt"/>
                <a:cs typeface="+mn-lt"/>
              </a:rPr>
              <a:t>Danziger, P. N. (2020, August 30). </a:t>
            </a:r>
            <a:r>
              <a:rPr lang="en-US" sz="1200" i="1">
                <a:latin typeface="Times New Roman"/>
                <a:ea typeface="+mn-lt"/>
                <a:cs typeface="+mn-lt"/>
              </a:rPr>
              <a:t>COVID Shutdowns Crushed Home Furnishings And Furniture Stores. The Squeeze Will Continue.</a:t>
            </a:r>
            <a:r>
              <a:rPr lang="en-US" sz="1200">
                <a:latin typeface="Times New Roman"/>
                <a:ea typeface="+mn-lt"/>
                <a:cs typeface="+mn-lt"/>
              </a:rPr>
              <a:t> Forbes. </a:t>
            </a:r>
            <a:r>
              <a:rPr lang="en-US" sz="1200">
                <a:latin typeface="Times New Roman"/>
                <a:ea typeface="+mn-lt"/>
                <a:cs typeface="+mn-lt"/>
                <a:hlinkClick r:id="rId3"/>
              </a:rPr>
              <a:t>https://www.forbes.com/sites/pamdanziger/2020/08/30/covid-shutdowns-crushed-home-furnishings-and-furniture-stores-the-squeeze-will-continue/?sh=1fd615ef20ca</a:t>
            </a:r>
            <a:r>
              <a:rPr lang="en-US" sz="1200">
                <a:latin typeface="Times New Roman"/>
                <a:ea typeface="+mn-lt"/>
                <a:cs typeface="+mn-lt"/>
              </a:rPr>
              <a:t>.</a:t>
            </a:r>
            <a:endParaRPr lang="en-US" sz="1200">
              <a:latin typeface="Times New Roman"/>
              <a:cs typeface="Calibri" panose="020F0502020204030204"/>
            </a:endParaRPr>
          </a:p>
          <a:p>
            <a:pPr algn="just">
              <a:buNone/>
            </a:pPr>
            <a:endParaRPr lang="en-US" sz="1200">
              <a:latin typeface="Times New Roman"/>
              <a:ea typeface="+mn-lt"/>
              <a:cs typeface="+mn-lt"/>
            </a:endParaRPr>
          </a:p>
          <a:p>
            <a:pPr algn="just">
              <a:buNone/>
            </a:pPr>
            <a:r>
              <a:rPr lang="en-US" sz="1200">
                <a:latin typeface="Times New Roman"/>
                <a:cs typeface="Calibri"/>
              </a:rPr>
              <a:t>Lal R, Rao R (1997) Supermarket competition: the case of every day low pricing. Mark Sci 16(1):60–80</a:t>
            </a:r>
          </a:p>
          <a:p>
            <a:pPr algn="just">
              <a:buNone/>
            </a:pPr>
            <a:endParaRPr lang="en-US" sz="1200">
              <a:latin typeface="Times New Roman"/>
              <a:cs typeface="Calibri"/>
            </a:endParaRPr>
          </a:p>
          <a:p>
            <a:pPr algn="just">
              <a:buNone/>
            </a:pPr>
            <a:r>
              <a:rPr lang="en-US" sz="1200" err="1">
                <a:latin typeface="Times New Roman"/>
                <a:cs typeface="Times New Roman"/>
              </a:rPr>
              <a:t>Popkowski</a:t>
            </a:r>
            <a:r>
              <a:rPr lang="en-US" sz="1200">
                <a:latin typeface="Times New Roman"/>
                <a:cs typeface="Times New Roman"/>
              </a:rPr>
              <a:t> </a:t>
            </a:r>
            <a:r>
              <a:rPr lang="en-US" sz="1200" err="1">
                <a:latin typeface="Times New Roman"/>
                <a:cs typeface="Times New Roman"/>
              </a:rPr>
              <a:t>Leszczyc</a:t>
            </a:r>
            <a:r>
              <a:rPr lang="en-US" sz="1200">
                <a:latin typeface="Times New Roman"/>
                <a:cs typeface="Times New Roman"/>
              </a:rPr>
              <a:t> PTL, Sinha A, Sahgal A (2004) The effect of multi-purpose shopping on pricing and location strategy for grocery stores. J Retail 80(2):85–99</a:t>
            </a:r>
            <a:endParaRPr lang="en-US" sz="1200">
              <a:ea typeface="+mn-lt"/>
              <a:cs typeface="+mn-lt"/>
            </a:endParaRPr>
          </a:p>
          <a:p>
            <a:pPr algn="just">
              <a:buNone/>
            </a:pPr>
            <a:endParaRPr lang="en-US" sz="1200">
              <a:ea typeface="+mn-lt"/>
              <a:cs typeface="+mn-lt"/>
            </a:endParaRPr>
          </a:p>
          <a:p>
            <a:pPr algn="just">
              <a:buNone/>
            </a:pPr>
            <a:r>
              <a:rPr lang="en-US" sz="1200" err="1">
                <a:latin typeface="Times New Roman"/>
                <a:cs typeface="Times New Roman"/>
              </a:rPr>
              <a:t>Pechtl</a:t>
            </a:r>
            <a:r>
              <a:rPr lang="en-US" sz="1200">
                <a:latin typeface="Times New Roman"/>
                <a:cs typeface="Times New Roman"/>
              </a:rPr>
              <a:t> H (2004) Profiling intrinsic deal proneness for HILO and EDLP price promotion strategies. J Retail </a:t>
            </a:r>
            <a:r>
              <a:rPr lang="en-US" sz="1200" err="1">
                <a:latin typeface="Times New Roman"/>
                <a:cs typeface="Times New Roman"/>
              </a:rPr>
              <a:t>Consum</a:t>
            </a:r>
            <a:r>
              <a:rPr lang="en-US" sz="1200">
                <a:latin typeface="Times New Roman"/>
                <a:cs typeface="Times New Roman"/>
              </a:rPr>
              <a:t> Serv 11(4):223–233</a:t>
            </a:r>
            <a:endParaRPr lang="en-US" sz="1200">
              <a:ea typeface="+mn-lt"/>
              <a:cs typeface="+mn-lt"/>
            </a:endParaRPr>
          </a:p>
          <a:p>
            <a:pPr algn="just">
              <a:buNone/>
            </a:pPr>
            <a:endParaRPr lang="en-US" sz="1200">
              <a:ea typeface="+mn-lt"/>
              <a:cs typeface="+mn-lt"/>
            </a:endParaRPr>
          </a:p>
          <a:p>
            <a:pPr algn="just">
              <a:buNone/>
            </a:pPr>
            <a:r>
              <a:rPr lang="en-US" sz="1200">
                <a:latin typeface="Times New Roman"/>
                <a:cs typeface="Times New Roman"/>
              </a:rPr>
              <a:t>Tang CS, Bell DR, Ho T-H (2001) Store choice and shopping behavior: how price format works. Calif Manag Rev 43(2):56–74</a:t>
            </a:r>
            <a:endParaRPr lang="en-US" sz="1200"/>
          </a:p>
          <a:p>
            <a:pPr algn="just">
              <a:buNone/>
            </a:pPr>
            <a:endParaRPr lang="en-US" sz="900">
              <a:latin typeface="Times New Roman"/>
              <a:cs typeface="Calibri"/>
            </a:endParaRP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82219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7D14-1C93-4779-A32C-AE8D4288A894}"/>
              </a:ext>
            </a:extLst>
          </p:cNvPr>
          <p:cNvSpPr>
            <a:spLocks noGrp="1"/>
          </p:cNvSpPr>
          <p:nvPr>
            <p:ph type="title"/>
          </p:nvPr>
        </p:nvSpPr>
        <p:spPr/>
        <p:txBody>
          <a:bodyPr/>
          <a:lstStyle/>
          <a:p>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F7D7E96A-CB3F-4677-8FC1-96B13EA843A2}"/>
              </a:ext>
            </a:extLst>
          </p:cNvPr>
          <p:cNvSpPr>
            <a:spLocks noGrp="1"/>
          </p:cNvSpPr>
          <p:nvPr>
            <p:ph idx="1"/>
          </p:nvPr>
        </p:nvSpPr>
        <p:spPr>
          <a:xfrm>
            <a:off x="773072" y="249522"/>
            <a:ext cx="11362266" cy="6357286"/>
          </a:xfrm>
        </p:spPr>
        <p:txBody>
          <a:bodyPr vert="horz" lIns="91440" tIns="45720" rIns="91440" bIns="45720" rtlCol="0" anchor="t">
            <a:normAutofit/>
          </a:bodyPr>
          <a:lstStyle/>
          <a:p>
            <a:pPr marL="0" indent="0" algn="ctr">
              <a:buNone/>
            </a:pPr>
            <a:r>
              <a:rPr lang="en-US">
                <a:cs typeface="Calibri" panose="020F0502020204030204"/>
              </a:rPr>
              <a:t>Reference</a:t>
            </a:r>
            <a:endParaRPr lang="en-US" sz="900">
              <a:cs typeface="Calibri" panose="020F0502020204030204"/>
            </a:endParaRPr>
          </a:p>
          <a:p>
            <a:pPr>
              <a:buNone/>
            </a:pPr>
            <a:r>
              <a:rPr lang="en-US" sz="1200" i="1">
                <a:latin typeface="Times New Roman"/>
                <a:ea typeface="+mn-lt"/>
                <a:cs typeface="+mn-lt"/>
              </a:rPr>
              <a:t>United States Home Decor Market Size, Share: Industry Analysis 2021 to 2026 With COVID Impact – Mordor Intelligence</a:t>
            </a:r>
            <a:r>
              <a:rPr lang="en-US" sz="1200">
                <a:latin typeface="Times New Roman"/>
                <a:ea typeface="+mn-lt"/>
                <a:cs typeface="+mn-lt"/>
              </a:rPr>
              <a:t>. United States Home Decor Market Size, Share | Industry Analysis 2021 to 2026 With COVID Impact – Mordor Intelligence. (2021). </a:t>
            </a:r>
            <a:r>
              <a:rPr lang="en-US" sz="1200">
                <a:latin typeface="Times New Roman"/>
                <a:ea typeface="+mn-lt"/>
                <a:cs typeface="+mn-lt"/>
                <a:hlinkClick r:id="rId2"/>
              </a:rPr>
              <a:t>https://www.mordorintelligence.com/industry-reports/us-home-decor-market</a:t>
            </a:r>
            <a:r>
              <a:rPr lang="en-US" sz="1200">
                <a:latin typeface="Times New Roman"/>
                <a:ea typeface="+mn-lt"/>
                <a:cs typeface="+mn-lt"/>
              </a:rPr>
              <a:t>. </a:t>
            </a:r>
            <a:endParaRPr lang="en-US" sz="1200">
              <a:latin typeface="Times New Roman"/>
              <a:cs typeface="Calibri"/>
            </a:endParaRPr>
          </a:p>
          <a:p>
            <a:pPr marL="0" indent="0">
              <a:buNone/>
            </a:pPr>
            <a:endParaRPr lang="en-US" sz="1200">
              <a:latin typeface="Times New Roman"/>
              <a:ea typeface="+mn-lt"/>
              <a:cs typeface="Calibri"/>
            </a:endParaRPr>
          </a:p>
          <a:p>
            <a:pPr>
              <a:buNone/>
            </a:pPr>
            <a:r>
              <a:rPr lang="en-US" sz="1200">
                <a:latin typeface="Times New Roman"/>
                <a:ea typeface="+mn-lt"/>
                <a:cs typeface="+mn-lt"/>
              </a:rPr>
              <a:t>Formats*: (2021). </a:t>
            </a:r>
            <a:r>
              <a:rPr lang="en-US" sz="1200" i="1">
                <a:latin typeface="Times New Roman"/>
                <a:ea typeface="+mn-lt"/>
                <a:cs typeface="+mn-lt"/>
              </a:rPr>
              <a:t>Home Decor Market Size, Share and Trends: Analysis Forecast - 2027</a:t>
            </a:r>
            <a:r>
              <a:rPr lang="en-US" sz="1200">
                <a:latin typeface="Times New Roman"/>
                <a:ea typeface="+mn-lt"/>
                <a:cs typeface="+mn-lt"/>
              </a:rPr>
              <a:t>. Allied Market Research. </a:t>
            </a:r>
            <a:r>
              <a:rPr lang="en-US" sz="1200">
                <a:latin typeface="Times New Roman"/>
                <a:ea typeface="+mn-lt"/>
                <a:cs typeface="+mn-lt"/>
                <a:hlinkClick r:id="rId3"/>
              </a:rPr>
              <a:t>https://www.alliedmarketresearch.com/home-decor-furnishing-market</a:t>
            </a:r>
            <a:r>
              <a:rPr lang="en-US" sz="1200">
                <a:latin typeface="Times New Roman"/>
                <a:ea typeface="+mn-lt"/>
                <a:cs typeface="+mn-lt"/>
              </a:rPr>
              <a:t>. </a:t>
            </a:r>
            <a:endParaRPr lang="en-US" sz="1200">
              <a:latin typeface="Times New Roman"/>
              <a:cs typeface="Calibri"/>
            </a:endParaRPr>
          </a:p>
          <a:p>
            <a:pPr marL="0" indent="0">
              <a:buNone/>
            </a:pPr>
            <a:endParaRPr lang="en-US" sz="900">
              <a:latin typeface="Times New Roman"/>
              <a:ea typeface="+mn-lt"/>
              <a:cs typeface="Times New Roman"/>
            </a:endParaRPr>
          </a:p>
          <a:p>
            <a:pPr marL="0" indent="0">
              <a:buNone/>
            </a:pPr>
            <a:endParaRPr lang="en-US" sz="900">
              <a:latin typeface="Calibri" panose="020F0502020204030204"/>
              <a:cs typeface="Calibri"/>
            </a:endParaRPr>
          </a:p>
          <a:p>
            <a:pPr algn="just">
              <a:buNone/>
            </a:pPr>
            <a:endParaRPr lang="en-US" sz="900">
              <a:latin typeface="Times New Roman"/>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23718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9003AE-94D6-4AD3-A97E-06D9337E36B8}"/>
              </a:ext>
            </a:extLst>
          </p:cNvPr>
          <p:cNvSpPr txBox="1"/>
          <p:nvPr/>
        </p:nvSpPr>
        <p:spPr>
          <a:xfrm>
            <a:off x="838201" y="365125"/>
            <a:ext cx="4630286" cy="19380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latin typeface="+mj-lt"/>
                <a:ea typeface="+mj-ea"/>
                <a:cs typeface="+mj-cs"/>
              </a:rPr>
              <a:t>Overview of AHG</a:t>
            </a:r>
            <a:r>
              <a:rPr lang="en-US" sz="4000" kern="1200">
                <a:latin typeface="+mj-lt"/>
                <a:ea typeface="+mj-ea"/>
                <a:cs typeface="+mj-cs"/>
              </a:rPr>
              <a:t> </a:t>
            </a:r>
          </a:p>
        </p:txBody>
      </p:sp>
      <p:sp>
        <p:nvSpPr>
          <p:cNvPr id="4" name="TextBox 3">
            <a:extLst>
              <a:ext uri="{FF2B5EF4-FFF2-40B4-BE49-F238E27FC236}">
                <a16:creationId xmlns:a16="http://schemas.microsoft.com/office/drawing/2014/main" id="{8F52F2A6-1D85-4AC1-8C17-D10EF8276ADB}"/>
              </a:ext>
            </a:extLst>
          </p:cNvPr>
          <p:cNvSpPr txBox="1"/>
          <p:nvPr/>
        </p:nvSpPr>
        <p:spPr>
          <a:xfrm>
            <a:off x="838201" y="2399082"/>
            <a:ext cx="3816096" cy="36943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What is AHG？</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The main business of AHG?</a:t>
            </a:r>
            <a:endParaRPr lang="en-US" sz="2000">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Marketing strategy</a:t>
            </a:r>
            <a:endParaRPr lang="en-US" sz="2000">
              <a:cs typeface="Calibri"/>
            </a:endParaRPr>
          </a:p>
          <a:p>
            <a:pPr>
              <a:lnSpc>
                <a:spcPct val="90000"/>
              </a:lnSpc>
              <a:spcAft>
                <a:spcPts val="600"/>
              </a:spcAft>
            </a:pPr>
            <a:endParaRPr lang="en-US" sz="2000">
              <a:cs typeface="Calibri"/>
            </a:endParaRPr>
          </a:p>
          <a:p>
            <a:pPr indent="-228600">
              <a:lnSpc>
                <a:spcPct val="90000"/>
              </a:lnSpc>
              <a:spcAft>
                <a:spcPts val="600"/>
              </a:spcAft>
              <a:buFont typeface="Arial" panose="020B0604020202020204" pitchFamily="34" charset="0"/>
              <a:buChar char="•"/>
            </a:pPr>
            <a:endParaRPr lang="en-US" sz="2000"/>
          </a:p>
        </p:txBody>
      </p:sp>
      <p:pic>
        <p:nvPicPr>
          <p:cNvPr id="6" name="Picture 6" descr="A picture containing text, outdoor, building, sky&#10;&#10;Description automatically generated">
            <a:extLst>
              <a:ext uri="{FF2B5EF4-FFF2-40B4-BE49-F238E27FC236}">
                <a16:creationId xmlns:a16="http://schemas.microsoft.com/office/drawing/2014/main" id="{712A2627-A71F-4D80-BB17-4987ED9BA250}"/>
              </a:ext>
            </a:extLst>
          </p:cNvPr>
          <p:cNvPicPr>
            <a:picLocks noChangeAspect="1"/>
          </p:cNvPicPr>
          <p:nvPr/>
        </p:nvPicPr>
        <p:blipFill rotWithShape="1">
          <a:blip r:embed="rId2"/>
          <a:srcRect r="-1" b="6555"/>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 name="Picture 2">
            <a:extLst>
              <a:ext uri="{FF2B5EF4-FFF2-40B4-BE49-F238E27FC236}">
                <a16:creationId xmlns:a16="http://schemas.microsoft.com/office/drawing/2014/main" id="{52BC6552-8DDC-4AD2-9399-2381873D7EF0}"/>
              </a:ext>
            </a:extLst>
          </p:cNvPr>
          <p:cNvPicPr>
            <a:picLocks noChangeAspect="1"/>
          </p:cNvPicPr>
          <p:nvPr/>
        </p:nvPicPr>
        <p:blipFill rotWithShape="1">
          <a:blip r:embed="rId3"/>
          <a:srcRect l="19798" r="8658" b="-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66580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CC7CBC-A8FA-481C-8F28-5454DBFF1D64}"/>
              </a:ext>
            </a:extLst>
          </p:cNvPr>
          <p:cNvSpPr txBox="1"/>
          <p:nvPr/>
        </p:nvSpPr>
        <p:spPr>
          <a:xfrm>
            <a:off x="793662" y="386930"/>
            <a:ext cx="10066122" cy="129844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History and Company Overview</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42F088-94C4-4333-8E32-A87BB64EC348}"/>
              </a:ext>
            </a:extLst>
          </p:cNvPr>
          <p:cNvSpPr txBox="1"/>
          <p:nvPr/>
        </p:nvSpPr>
        <p:spPr>
          <a:xfrm>
            <a:off x="793661" y="2599509"/>
            <a:ext cx="4530898" cy="35768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a:t>At Home (formerly known as Garden Ridge) was founded in 1979 in Garden Ridge, Texas, a suburb of San Antonio.</a:t>
            </a:r>
          </a:p>
          <a:p>
            <a:pPr marL="342900" indent="-228600">
              <a:lnSpc>
                <a:spcPct val="90000"/>
              </a:lnSpc>
              <a:spcAft>
                <a:spcPts val="600"/>
              </a:spcAft>
              <a:buFont typeface="Arial" panose="020B0604020202020204" pitchFamily="34" charset="0"/>
              <a:buChar char="•"/>
            </a:pPr>
            <a:r>
              <a:rPr lang="en-US" sz="2000"/>
              <a:t>As for January 30, 2021 At Home store bean was comprised  of 219 stores across 40 states.</a:t>
            </a:r>
            <a:endParaRPr lang="en-US" sz="2000">
              <a:cs typeface="Calibri"/>
            </a:endParaRPr>
          </a:p>
          <a:p>
            <a:pPr marL="342900" indent="-228600">
              <a:lnSpc>
                <a:spcPct val="90000"/>
              </a:lnSpc>
              <a:spcAft>
                <a:spcPts val="600"/>
              </a:spcAft>
              <a:buFont typeface="Arial" panose="020B0604020202020204" pitchFamily="34" charset="0"/>
              <a:buChar char="•"/>
            </a:pPr>
            <a:r>
              <a:rPr lang="en-US" sz="2000"/>
              <a:t>They are focused on providing the broadest assortment of everyday and seasonal products for any room, in any style, for any budget. </a:t>
            </a:r>
            <a:endParaRPr lang="en-US" sz="2000">
              <a:cs typeface="Calibri"/>
            </a:endParaRPr>
          </a:p>
          <a:p>
            <a:pPr marL="34290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4" name="Picture 4">
            <a:extLst>
              <a:ext uri="{FF2B5EF4-FFF2-40B4-BE49-F238E27FC236}">
                <a16:creationId xmlns:a16="http://schemas.microsoft.com/office/drawing/2014/main" id="{2C786F64-0A96-4E97-A16E-212054613CF9}"/>
              </a:ext>
            </a:extLst>
          </p:cNvPr>
          <p:cNvPicPr>
            <a:picLocks noChangeAspect="1"/>
          </p:cNvPicPr>
          <p:nvPr/>
        </p:nvPicPr>
        <p:blipFill>
          <a:blip r:embed="rId2"/>
          <a:stretch>
            <a:fillRect/>
          </a:stretch>
        </p:blipFill>
        <p:spPr>
          <a:xfrm>
            <a:off x="5921970" y="2601303"/>
            <a:ext cx="5150277" cy="2895600"/>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476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2A42-C9F2-43C7-BEB8-436EF24B8376}"/>
              </a:ext>
            </a:extLst>
          </p:cNvPr>
          <p:cNvSpPr>
            <a:spLocks noGrp="1"/>
          </p:cNvSpPr>
          <p:nvPr>
            <p:ph type="title"/>
          </p:nvPr>
        </p:nvSpPr>
        <p:spPr>
          <a:xfrm>
            <a:off x="42891" y="1153572"/>
            <a:ext cx="3844343" cy="4461163"/>
          </a:xfrm>
        </p:spPr>
        <p:txBody>
          <a:bodyPr>
            <a:normAutofit/>
          </a:bodyPr>
          <a:lstStyle/>
          <a:p>
            <a:r>
              <a:rPr lang="en-US">
                <a:solidFill>
                  <a:schemeClr val="bg1"/>
                </a:solidFill>
                <a:cs typeface="Calibri Light"/>
              </a:rPr>
              <a:t>Market trends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21647-6097-4907-856C-9DE2AF6699B5}"/>
              </a:ext>
            </a:extLst>
          </p:cNvPr>
          <p:cNvSpPr>
            <a:spLocks noGrp="1"/>
          </p:cNvSpPr>
          <p:nvPr>
            <p:ph idx="1"/>
          </p:nvPr>
        </p:nvSpPr>
        <p:spPr>
          <a:xfrm>
            <a:off x="4380633" y="1896269"/>
            <a:ext cx="6906491" cy="5585619"/>
          </a:xfrm>
        </p:spPr>
        <p:txBody>
          <a:bodyPr vert="horz" lIns="91440" tIns="45720" rIns="91440" bIns="45720" rtlCol="0" anchor="ctr">
            <a:normAutofit/>
          </a:bodyPr>
          <a:lstStyle/>
          <a:p>
            <a:endParaRPr lang="en-US">
              <a:ea typeface="+mn-lt"/>
              <a:cs typeface="+mn-lt"/>
            </a:endParaRPr>
          </a:p>
          <a:p>
            <a:endParaRPr lang="en-US">
              <a:ea typeface="+mn-lt"/>
              <a:cs typeface="+mn-lt"/>
            </a:endParaRPr>
          </a:p>
          <a:p>
            <a:endParaRPr lang="en-US">
              <a:ea typeface="+mn-lt"/>
              <a:cs typeface="+mn-lt"/>
            </a:endParaRPr>
          </a:p>
          <a:p>
            <a:pPr marL="0" indent="0">
              <a:buNone/>
            </a:pPr>
            <a:endParaRPr lang="en-US">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4" name="TextBox 3">
            <a:extLst>
              <a:ext uri="{FF2B5EF4-FFF2-40B4-BE49-F238E27FC236}">
                <a16:creationId xmlns:a16="http://schemas.microsoft.com/office/drawing/2014/main" id="{CBDA1C2C-44CD-43E5-93F0-7B05219C067E}"/>
              </a:ext>
            </a:extLst>
          </p:cNvPr>
          <p:cNvSpPr txBox="1"/>
          <p:nvPr/>
        </p:nvSpPr>
        <p:spPr>
          <a:xfrm>
            <a:off x="4628001" y="1487789"/>
            <a:ext cx="679417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endParaRPr lang="en-US" sz="2000">
              <a:cs typeface="Calibri" panose="020F0502020204030204"/>
            </a:endParaRPr>
          </a:p>
          <a:p>
            <a:pPr marL="457200" indent="-457200">
              <a:buFont typeface="Arial"/>
              <a:buChar char="•"/>
            </a:pPr>
            <a:endParaRPr lang="en-US" sz="2600">
              <a:cs typeface="Calibri" panose="020F0502020204030204"/>
            </a:endParaRPr>
          </a:p>
          <a:p>
            <a:pPr marL="514350" indent="-457200">
              <a:lnSpc>
                <a:spcPct val="90000"/>
              </a:lnSpc>
              <a:spcAft>
                <a:spcPts val="600"/>
              </a:spcAft>
              <a:buFont typeface="Arial"/>
              <a:buChar char="•"/>
            </a:pPr>
            <a:r>
              <a:rPr lang="en-US" sz="2600">
                <a:ea typeface="+mn-lt"/>
                <a:cs typeface="+mn-lt"/>
              </a:rPr>
              <a:t>Rising number of houses increases the market</a:t>
            </a:r>
          </a:p>
          <a:p>
            <a:pPr marL="514350" indent="-457200">
              <a:lnSpc>
                <a:spcPct val="90000"/>
              </a:lnSpc>
              <a:spcAft>
                <a:spcPts val="600"/>
              </a:spcAft>
              <a:buFont typeface="Arial"/>
              <a:buChar char="•"/>
            </a:pPr>
            <a:endParaRPr lang="en-US" sz="2600">
              <a:ea typeface="+mn-lt"/>
              <a:cs typeface="+mn-lt"/>
            </a:endParaRPr>
          </a:p>
          <a:p>
            <a:pPr marL="514350" indent="-457200">
              <a:lnSpc>
                <a:spcPct val="90000"/>
              </a:lnSpc>
              <a:spcAft>
                <a:spcPts val="600"/>
              </a:spcAft>
              <a:buFont typeface="Arial"/>
              <a:buChar char="•"/>
            </a:pPr>
            <a:r>
              <a:rPr lang="en-US" sz="2600"/>
              <a:t>Physical retail stores stands more shares</a:t>
            </a:r>
            <a:endParaRPr lang="en-US" sz="2600">
              <a:cs typeface="Calibri"/>
            </a:endParaRPr>
          </a:p>
          <a:p>
            <a:pPr marL="514350" indent="-457200">
              <a:lnSpc>
                <a:spcPct val="90000"/>
              </a:lnSpc>
              <a:spcAft>
                <a:spcPts val="600"/>
              </a:spcAft>
              <a:buFont typeface="Arial"/>
              <a:buChar char="•"/>
            </a:pPr>
            <a:endParaRPr lang="en-US" sz="2600">
              <a:ea typeface="+mn-lt"/>
              <a:cs typeface="+mn-lt"/>
            </a:endParaRPr>
          </a:p>
          <a:p>
            <a:pPr marL="514350" indent="-457200">
              <a:lnSpc>
                <a:spcPct val="90000"/>
              </a:lnSpc>
              <a:spcAft>
                <a:spcPts val="600"/>
              </a:spcAft>
              <a:buFont typeface="Arial"/>
              <a:buChar char="•"/>
            </a:pPr>
            <a:r>
              <a:rPr lang="en-US" sz="2600">
                <a:ea typeface="+mn-lt"/>
                <a:cs typeface="+mn-lt"/>
              </a:rPr>
              <a:t>Income drives the market</a:t>
            </a:r>
          </a:p>
          <a:p>
            <a:pPr marL="514350" indent="-457200">
              <a:lnSpc>
                <a:spcPct val="90000"/>
              </a:lnSpc>
              <a:spcAft>
                <a:spcPts val="600"/>
              </a:spcAft>
              <a:buFont typeface="Arial"/>
              <a:buChar char="•"/>
            </a:pPr>
            <a:endParaRPr lang="en-US" sz="2600">
              <a:ea typeface="+mn-lt"/>
              <a:cs typeface="+mn-lt"/>
            </a:endParaRPr>
          </a:p>
          <a:p>
            <a:pPr marL="514350" indent="-457200">
              <a:lnSpc>
                <a:spcPct val="90000"/>
              </a:lnSpc>
              <a:spcAft>
                <a:spcPts val="600"/>
              </a:spcAft>
              <a:buFont typeface="Arial"/>
              <a:buChar char="•"/>
            </a:pPr>
            <a:r>
              <a:rPr lang="en-US" sz="2600">
                <a:ea typeface="+mn-lt"/>
                <a:cs typeface="+mn-lt"/>
              </a:rPr>
              <a:t>Growing influencing factors drive the market</a:t>
            </a:r>
          </a:p>
          <a:p>
            <a:pPr marL="514350" indent="-457200">
              <a:lnSpc>
                <a:spcPct val="90000"/>
              </a:lnSpc>
              <a:spcAft>
                <a:spcPts val="600"/>
              </a:spcAft>
              <a:buFont typeface="Arial"/>
              <a:buChar char="•"/>
            </a:pPr>
            <a:endParaRPr lang="en-US" sz="2600">
              <a:cs typeface="Calibri"/>
            </a:endParaRPr>
          </a:p>
          <a:p>
            <a:pPr marL="57150">
              <a:lnSpc>
                <a:spcPct val="90000"/>
              </a:lnSpc>
              <a:spcAft>
                <a:spcPts val="600"/>
              </a:spcAft>
            </a:pPr>
            <a:endParaRPr lang="en-US" sz="2600">
              <a:cs typeface="Calibri"/>
            </a:endParaRPr>
          </a:p>
        </p:txBody>
      </p:sp>
    </p:spTree>
    <p:extLst>
      <p:ext uri="{BB962C8B-B14F-4D97-AF65-F5344CB8AC3E}">
        <p14:creationId xmlns:p14="http://schemas.microsoft.com/office/powerpoint/2010/main" val="9815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7D2DB-9642-4039-ABF8-9309674C8A5B}"/>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Rising number of houses</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D58783-361D-4C59-BCE0-4F92BD90C7E2}"/>
              </a:ext>
            </a:extLst>
          </p:cNvPr>
          <p:cNvSpPr>
            <a:spLocks noGrp="1"/>
          </p:cNvSpPr>
          <p:nvPr>
            <p:ph idx="1"/>
          </p:nvPr>
        </p:nvSpPr>
        <p:spPr>
          <a:xfrm>
            <a:off x="793661" y="2388494"/>
            <a:ext cx="4530898" cy="3639450"/>
          </a:xfrm>
        </p:spPr>
        <p:txBody>
          <a:bodyPr vert="horz" lIns="91440" tIns="45720" rIns="91440" bIns="45720" rtlCol="0" anchor="ctr">
            <a:normAutofit fontScale="92500" lnSpcReduction="10000"/>
          </a:bodyPr>
          <a:lstStyle/>
          <a:p>
            <a:endParaRPr lang="en-US" sz="2000">
              <a:ea typeface="+mn-lt"/>
              <a:cs typeface="+mn-lt"/>
            </a:endParaRPr>
          </a:p>
          <a:p>
            <a:endParaRPr lang="en-US" sz="2000">
              <a:ea typeface="+mn-lt"/>
              <a:cs typeface="+mn-lt"/>
            </a:endParaRPr>
          </a:p>
          <a:p>
            <a:r>
              <a:rPr lang="en-US" sz="2000">
                <a:ea typeface="+mn-lt"/>
                <a:cs typeface="+mn-lt"/>
              </a:rPr>
              <a:t>Due to fast-changing lifestyles and a rise in the number of house possessions, the United States home decor market is experiencing the highest growth, with a market share of more than 60% in the North American region.</a:t>
            </a:r>
            <a:endParaRPr lang="en-US" sz="2000">
              <a:cs typeface="Calibri" panose="020F0502020204030204"/>
            </a:endParaRPr>
          </a:p>
          <a:p>
            <a:r>
              <a:rPr lang="en-US" sz="2000">
                <a:ea typeface="+mn-lt"/>
                <a:cs typeface="+mn-lt"/>
              </a:rPr>
              <a:t>rise in environment awareness among consumers has shifted their preference toward eco-friendly home decor products, which is a key growth factor of the global market.</a:t>
            </a:r>
            <a:endParaRPr lang="en-US">
              <a:cs typeface="Calibri" panose="020F0502020204030204"/>
            </a:endParaRPr>
          </a:p>
          <a:p>
            <a:endParaRPr lang="en-US">
              <a:cs typeface="Calibri" panose="020F0502020204030204"/>
            </a:endParaRPr>
          </a:p>
          <a:p>
            <a:pPr marL="0" indent="0">
              <a:buNone/>
            </a:pPr>
            <a:endParaRPr lang="en-US" sz="2000">
              <a:cs typeface="Calibri" panose="020F0502020204030204"/>
            </a:endParaRP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391584A1-C82D-4E35-9701-80E4ED115FEC}"/>
              </a:ext>
            </a:extLst>
          </p:cNvPr>
          <p:cNvPicPr>
            <a:picLocks noChangeAspect="1"/>
          </p:cNvPicPr>
          <p:nvPr/>
        </p:nvPicPr>
        <p:blipFill>
          <a:blip r:embed="rId2"/>
          <a:stretch>
            <a:fillRect/>
          </a:stretch>
        </p:blipFill>
        <p:spPr>
          <a:xfrm>
            <a:off x="5537200" y="2657141"/>
            <a:ext cx="5217885" cy="2661317"/>
          </a:xfrm>
          <a:prstGeom prst="rect">
            <a:avLst/>
          </a:prstGeom>
        </p:spPr>
      </p:pic>
    </p:spTree>
    <p:extLst>
      <p:ext uri="{BB962C8B-B14F-4D97-AF65-F5344CB8AC3E}">
        <p14:creationId xmlns:p14="http://schemas.microsoft.com/office/powerpoint/2010/main" val="2444738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7D2DB-9642-4039-ABF8-9309674C8A5B}"/>
              </a:ext>
            </a:extLst>
          </p:cNvPr>
          <p:cNvSpPr>
            <a:spLocks noGrp="1"/>
          </p:cNvSpPr>
          <p:nvPr>
            <p:ph type="title"/>
          </p:nvPr>
        </p:nvSpPr>
        <p:spPr>
          <a:xfrm>
            <a:off x="793662" y="386930"/>
            <a:ext cx="10066122" cy="1298448"/>
          </a:xfrm>
        </p:spPr>
        <p:txBody>
          <a:bodyPr anchor="b">
            <a:normAutofit fontScale="90000"/>
          </a:bodyPr>
          <a:lstStyle/>
          <a:p>
            <a:r>
              <a:rPr lang="en-US" sz="4800">
                <a:ea typeface="+mj-lt"/>
                <a:cs typeface="+mj-lt"/>
              </a:rPr>
              <a:t>Physical retail stores account for a higher Share</a:t>
            </a: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D58783-361D-4C59-BCE0-4F92BD90C7E2}"/>
              </a:ext>
            </a:extLst>
          </p:cNvPr>
          <p:cNvSpPr>
            <a:spLocks noGrp="1"/>
          </p:cNvSpPr>
          <p:nvPr>
            <p:ph idx="1"/>
          </p:nvPr>
        </p:nvSpPr>
        <p:spPr>
          <a:xfrm>
            <a:off x="793661" y="2388494"/>
            <a:ext cx="4530898" cy="3639450"/>
          </a:xfrm>
        </p:spPr>
        <p:txBody>
          <a:bodyPr vert="horz" lIns="91440" tIns="45720" rIns="91440" bIns="45720" rtlCol="0" anchor="ctr">
            <a:normAutofit/>
          </a:bodyPr>
          <a:lstStyle/>
          <a:p>
            <a:pPr>
              <a:buNone/>
            </a:pPr>
            <a:endParaRPr lang="en-US" sz="2000">
              <a:ea typeface="+mn-lt"/>
              <a:cs typeface="+mn-lt"/>
            </a:endParaRPr>
          </a:p>
          <a:p>
            <a:pPr>
              <a:buNone/>
            </a:pPr>
            <a:endParaRPr lang="en-US" sz="2000">
              <a:ea typeface="+mn-lt"/>
              <a:cs typeface="+mn-lt"/>
            </a:endParaRPr>
          </a:p>
          <a:p>
            <a:r>
              <a:rPr lang="en-US" sz="2000">
                <a:ea typeface="+mn-lt"/>
                <a:cs typeface="+mn-lt"/>
              </a:rPr>
              <a:t>The home furnishings retail industry allows consumers to make their homes truly their own with their very choices of furniture and decor. </a:t>
            </a:r>
            <a:endParaRPr lang="en-US">
              <a:ea typeface="+mn-lt"/>
              <a:cs typeface="+mn-lt"/>
            </a:endParaRPr>
          </a:p>
          <a:p>
            <a:endParaRPr lang="en-US" sz="2000">
              <a:cs typeface="Calibri"/>
            </a:endParaRPr>
          </a:p>
          <a:p>
            <a:pPr>
              <a:buNone/>
            </a:pPr>
            <a:endParaRPr lang="en-US"/>
          </a:p>
          <a:p>
            <a:pPr marL="0" indent="0">
              <a:buNone/>
            </a:pPr>
            <a:endParaRPr lang="en-US" sz="2000">
              <a:cs typeface="Calibri" panose="020F0502020204030204"/>
            </a:endParaRPr>
          </a:p>
          <a:p>
            <a:endParaRPr lang="en-US"/>
          </a:p>
          <a:p>
            <a:pPr marL="0" indent="0">
              <a:buNone/>
            </a:pPr>
            <a:endParaRPr lang="en-US" sz="2000">
              <a:cs typeface="Calibri" panose="020F0502020204030204"/>
            </a:endParaRP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66541BF7-B65D-40EB-8C0A-3ADCC702C37B}"/>
              </a:ext>
            </a:extLst>
          </p:cNvPr>
          <p:cNvPicPr>
            <a:picLocks noChangeAspect="1"/>
          </p:cNvPicPr>
          <p:nvPr/>
        </p:nvPicPr>
        <p:blipFill>
          <a:blip r:embed="rId2"/>
          <a:stretch>
            <a:fillRect/>
          </a:stretch>
        </p:blipFill>
        <p:spPr>
          <a:xfrm>
            <a:off x="5917473" y="2672092"/>
            <a:ext cx="5174343" cy="2412512"/>
          </a:xfrm>
          <a:prstGeom prst="rect">
            <a:avLst/>
          </a:prstGeom>
        </p:spPr>
      </p:pic>
    </p:spTree>
    <p:extLst>
      <p:ext uri="{BB962C8B-B14F-4D97-AF65-F5344CB8AC3E}">
        <p14:creationId xmlns:p14="http://schemas.microsoft.com/office/powerpoint/2010/main" val="291373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7D2DB-9642-4039-ABF8-9309674C8A5B}"/>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Income drives the market</a:t>
            </a: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D58783-361D-4C59-BCE0-4F92BD90C7E2}"/>
              </a:ext>
            </a:extLst>
          </p:cNvPr>
          <p:cNvSpPr>
            <a:spLocks noGrp="1"/>
          </p:cNvSpPr>
          <p:nvPr>
            <p:ph idx="1"/>
          </p:nvPr>
        </p:nvSpPr>
        <p:spPr>
          <a:xfrm>
            <a:off x="793661" y="2388494"/>
            <a:ext cx="4530898" cy="3639450"/>
          </a:xfrm>
        </p:spPr>
        <p:txBody>
          <a:bodyPr vert="horz" lIns="91440" tIns="45720" rIns="91440" bIns="45720" rtlCol="0" anchor="ctr">
            <a:normAutofit/>
          </a:bodyPr>
          <a:lstStyle/>
          <a:p>
            <a:pPr>
              <a:buNone/>
            </a:pPr>
            <a:endParaRPr lang="en-US" sz="2000">
              <a:ea typeface="+mn-lt"/>
              <a:cs typeface="+mn-lt"/>
            </a:endParaRPr>
          </a:p>
          <a:p>
            <a:pPr>
              <a:buNone/>
            </a:pPr>
            <a:endParaRPr lang="en-US" sz="2000">
              <a:ea typeface="+mn-lt"/>
              <a:cs typeface="+mn-lt"/>
            </a:endParaRPr>
          </a:p>
          <a:p>
            <a:r>
              <a:rPr lang="en-US" sz="2000">
                <a:ea typeface="+mn-lt"/>
                <a:cs typeface="+mn-lt"/>
              </a:rPr>
              <a:t>The demand for home furnishings is cyclical, influenced by housing starts, as desires to remodel and redesign are not necessary during slow economic times. Demand is also driven by consumer income. </a:t>
            </a:r>
            <a:endParaRPr lang="en-US">
              <a:ea typeface="+mn-lt"/>
              <a:cs typeface="+mn-lt"/>
            </a:endParaRPr>
          </a:p>
          <a:p>
            <a:endParaRPr lang="en-US" sz="2000">
              <a:cs typeface="Calibri"/>
            </a:endParaRPr>
          </a:p>
          <a:p>
            <a:pPr>
              <a:buNone/>
            </a:pPr>
            <a:endParaRPr lang="en-US"/>
          </a:p>
          <a:p>
            <a:pPr marL="0" indent="0">
              <a:buNone/>
            </a:pPr>
            <a:endParaRPr lang="en-US" sz="2000">
              <a:cs typeface="Calibri" panose="020F0502020204030204"/>
            </a:endParaRPr>
          </a:p>
          <a:p>
            <a:endParaRPr lang="en-US"/>
          </a:p>
          <a:p>
            <a:pPr marL="0" indent="0">
              <a:buNone/>
            </a:pPr>
            <a:endParaRPr lang="en-US" sz="2000">
              <a:cs typeface="Calibri" panose="020F0502020204030204"/>
            </a:endParaRP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1FB5DBA0-D1B4-48A3-ACF1-9A7964F742ED}"/>
              </a:ext>
            </a:extLst>
          </p:cNvPr>
          <p:cNvPicPr>
            <a:picLocks noChangeAspect="1"/>
          </p:cNvPicPr>
          <p:nvPr/>
        </p:nvPicPr>
        <p:blipFill>
          <a:blip r:embed="rId2"/>
          <a:stretch>
            <a:fillRect/>
          </a:stretch>
        </p:blipFill>
        <p:spPr>
          <a:xfrm>
            <a:off x="5689600" y="2737828"/>
            <a:ext cx="5377542" cy="2666854"/>
          </a:xfrm>
          <a:prstGeom prst="rect">
            <a:avLst/>
          </a:prstGeom>
        </p:spPr>
      </p:pic>
    </p:spTree>
    <p:extLst>
      <p:ext uri="{BB962C8B-B14F-4D97-AF65-F5344CB8AC3E}">
        <p14:creationId xmlns:p14="http://schemas.microsoft.com/office/powerpoint/2010/main" val="4890723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1</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    </vt:lpstr>
      <vt:lpstr>PowerPoint Presentation</vt:lpstr>
      <vt:lpstr>Introduction</vt:lpstr>
      <vt:lpstr>PowerPoint Presentation</vt:lpstr>
      <vt:lpstr>PowerPoint Presentation</vt:lpstr>
      <vt:lpstr>Market trends</vt:lpstr>
      <vt:lpstr>Rising number of houses</vt:lpstr>
      <vt:lpstr>Physical retail stores account for a higher Share</vt:lpstr>
      <vt:lpstr>Income drives the market</vt:lpstr>
      <vt:lpstr>Growing influencing factors </vt:lpstr>
      <vt:lpstr>Literature Rivew</vt:lpstr>
      <vt:lpstr>On-going trend</vt:lpstr>
      <vt:lpstr>Threats and opportunity: </vt:lpstr>
      <vt:lpstr>Every-day low price strategy: </vt:lpstr>
      <vt:lpstr>AHG: Primary Goals </vt:lpstr>
      <vt:lpstr>Business Questions </vt:lpstr>
      <vt:lpstr>Data</vt:lpstr>
      <vt:lpstr>Data Collection</vt:lpstr>
      <vt:lpstr>Data</vt:lpstr>
      <vt:lpstr>Data</vt:lpstr>
      <vt:lpstr>Data</vt:lpstr>
      <vt:lpstr>Data Pre-processing</vt:lpstr>
      <vt:lpstr>Methodology</vt:lpstr>
      <vt:lpstr>PowerPoint Presentation</vt:lpstr>
      <vt:lpstr>Data Visualization in Tableau</vt:lpstr>
      <vt:lpstr>PowerPoint Presentation</vt:lpstr>
      <vt:lpstr>Analysis </vt:lpstr>
      <vt:lpstr>PowerPoint Presentation</vt:lpstr>
      <vt:lpstr>Linear Regression </vt:lpstr>
      <vt:lpstr> </vt:lpstr>
      <vt:lpstr>PowerPoint Presentation</vt:lpstr>
      <vt:lpstr>BACKWARD STEPWISE REGRESSION</vt:lpstr>
      <vt:lpstr>PowerPoint Presentation</vt:lpstr>
      <vt:lpstr>Random Forest </vt:lpstr>
      <vt:lpstr>PowerPoint Presentation</vt:lpstr>
      <vt:lpstr>Business Recommendations</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2021-06-28T17:28:50Z</dcterms:created>
  <dcterms:modified xsi:type="dcterms:W3CDTF">2021-07-02T02:11:14Z</dcterms:modified>
</cp:coreProperties>
</file>